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tags/tag31.xml" ContentType="application/vnd.openxmlformats-officedocument.presentationml.tags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tags/tag44.xml" ContentType="application/vnd.openxmlformats-officedocument.presentationml.tags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668" r:id="rId3"/>
    <p:sldId id="674" r:id="rId4"/>
    <p:sldId id="675" r:id="rId5"/>
    <p:sldId id="678" r:id="rId6"/>
    <p:sldId id="680" r:id="rId7"/>
    <p:sldId id="679" r:id="rId8"/>
    <p:sldId id="669" r:id="rId9"/>
    <p:sldId id="681" r:id="rId10"/>
    <p:sldId id="682" r:id="rId11"/>
    <p:sldId id="683" r:id="rId12"/>
    <p:sldId id="718" r:id="rId13"/>
    <p:sldId id="689" r:id="rId14"/>
    <p:sldId id="684" r:id="rId15"/>
    <p:sldId id="719" r:id="rId16"/>
    <p:sldId id="685" r:id="rId17"/>
    <p:sldId id="686" r:id="rId18"/>
    <p:sldId id="671" r:id="rId19"/>
    <p:sldId id="676" r:id="rId20"/>
    <p:sldId id="677" r:id="rId21"/>
    <p:sldId id="690" r:id="rId22"/>
    <p:sldId id="691" r:id="rId23"/>
    <p:sldId id="692" r:id="rId24"/>
    <p:sldId id="693" r:id="rId25"/>
    <p:sldId id="694" r:id="rId26"/>
    <p:sldId id="716" r:id="rId27"/>
    <p:sldId id="717" r:id="rId28"/>
    <p:sldId id="672" r:id="rId29"/>
    <p:sldId id="695" r:id="rId30"/>
    <p:sldId id="696" r:id="rId31"/>
    <p:sldId id="697" r:id="rId32"/>
    <p:sldId id="698" r:id="rId33"/>
    <p:sldId id="699" r:id="rId34"/>
    <p:sldId id="700" r:id="rId35"/>
    <p:sldId id="701" r:id="rId36"/>
    <p:sldId id="702" r:id="rId37"/>
    <p:sldId id="703" r:id="rId38"/>
    <p:sldId id="704" r:id="rId39"/>
    <p:sldId id="705" r:id="rId40"/>
    <p:sldId id="706" r:id="rId41"/>
    <p:sldId id="707" r:id="rId42"/>
    <p:sldId id="708" r:id="rId43"/>
    <p:sldId id="709" r:id="rId44"/>
    <p:sldId id="710" r:id="rId45"/>
    <p:sldId id="673" r:id="rId46"/>
    <p:sldId id="711" r:id="rId47"/>
    <p:sldId id="715" r:id="rId48"/>
    <p:sldId id="714" r:id="rId49"/>
    <p:sldId id="712" r:id="rId50"/>
    <p:sldId id="713" r:id="rId51"/>
    <p:sldId id="720" r:id="rId52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0">
          <p15:clr>
            <a:srgbClr val="A4A3A4"/>
          </p15:clr>
        </p15:guide>
        <p15:guide id="2" orient="horz" pos="1787">
          <p15:clr>
            <a:srgbClr val="A4A3A4"/>
          </p15:clr>
        </p15:guide>
        <p15:guide id="3" orient="horz" pos="140">
          <p15:clr>
            <a:srgbClr val="A4A3A4"/>
          </p15:clr>
        </p15:guide>
        <p15:guide id="4" orient="horz" pos="317">
          <p15:clr>
            <a:srgbClr val="A4A3A4"/>
          </p15:clr>
        </p15:guide>
        <p15:guide id="5" pos="252">
          <p15:clr>
            <a:srgbClr val="A4A3A4"/>
          </p15:clr>
        </p15:guide>
        <p15:guide id="6" pos="35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FFE0"/>
    <a:srgbClr val="CC66FF"/>
    <a:srgbClr val="3366FF"/>
    <a:srgbClr val="FFFF00"/>
    <a:srgbClr val="000000"/>
    <a:srgbClr val="00FF00"/>
    <a:srgbClr val="404040"/>
    <a:srgbClr val="DDDDDD"/>
    <a:srgbClr val="1C1C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25" autoAdjust="0"/>
    <p:restoredTop sz="92448" autoAdjust="0"/>
  </p:normalViewPr>
  <p:slideViewPr>
    <p:cSldViewPr snapToGrid="0">
      <p:cViewPr varScale="1">
        <p:scale>
          <a:sx n="113" d="100"/>
          <a:sy n="113" d="100"/>
        </p:scale>
        <p:origin x="1121" y="43"/>
      </p:cViewPr>
      <p:guideLst>
        <p:guide orient="horz" pos="790"/>
        <p:guide orient="horz" pos="1787"/>
        <p:guide orient="horz" pos="140"/>
        <p:guide orient="horz" pos="317"/>
        <p:guide pos="252"/>
        <p:guide pos="3588"/>
      </p:guideLst>
    </p:cSldViewPr>
  </p:slideViewPr>
  <p:outlineViewPr>
    <p:cViewPr>
      <p:scale>
        <a:sx n="33" d="100"/>
        <a:sy n="33" d="100"/>
      </p:scale>
      <p:origin x="0" y="-1117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9536"/>
    </p:cViewPr>
  </p:sorterViewPr>
  <p:notesViewPr>
    <p:cSldViewPr snapToGrid="0">
      <p:cViewPr>
        <p:scale>
          <a:sx n="110" d="100"/>
          <a:sy n="110" d="100"/>
        </p:scale>
        <p:origin x="-1348" y="1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Times New Roman" pitchFamily="18" charset="0"/>
              </a:defRPr>
            </a:lvl1pPr>
          </a:lstStyle>
          <a:p>
            <a:pPr>
              <a:defRPr/>
            </a:pPr>
            <a:fld id="{6109FEAF-C057-4357-BC39-155DE7B9CF4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3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Times New Roman" pitchFamily="18" charset="0"/>
              </a:defRPr>
            </a:lvl1pPr>
          </a:lstStyle>
          <a:p>
            <a:pPr>
              <a:defRPr/>
            </a:pPr>
            <a:fld id="{4C5F455E-E08F-4DF3-BAE4-0DB61B3969E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7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1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8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3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92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13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22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53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91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14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91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18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1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7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2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8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02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10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87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06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89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97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34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28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86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28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90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929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16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78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980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89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28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62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150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3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42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674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28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81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75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923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45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28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40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429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51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48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6815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0410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04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0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7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8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3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0519E-3C6F-412F-AFC3-077D17B3E86B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4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F3CF8-B29E-4257-8A25-E8EB4CFF4F4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4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FA105-8FBB-4263-80DC-8C697385E83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7BFC2-F522-4DA6-8915-11B1941B770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1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9A354-80C4-4862-A03F-FDAE48679AC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99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0861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0861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B8BF4-6E6E-4EA0-A257-8C88A46E487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9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0861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3100-781A-4FA8-A0B8-A27A45B52B4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CB99A-6E1A-41D2-9B36-5B9F38962BA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6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28D25-68C8-4FD8-B0F0-39AA052FE9E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41261-8010-49F8-B938-7BDBB189F13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0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FDE0-FFDF-4427-9117-FFCCA724C89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77A2F-E46A-4651-AF44-9FB64DABCC4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D720-BA03-46A5-8F84-9F8CD7E460E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7A12C-CECD-484D-8EBD-203547F306C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4631532"/>
            <a:ext cx="4108450" cy="51196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2806C-C88F-4F08-AC21-28EEF029685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13588" y="4679156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427F0209-659B-43D1-B628-B81F1C9B9E1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4.wmf"/><Relationship Id="rId2" Type="http://schemas.openxmlformats.org/officeDocument/2006/relationships/tags" Target="../tags/tag1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wmf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png"/><Relationship Id="rId10" Type="http://schemas.openxmlformats.org/officeDocument/2006/relationships/image" Target="../media/image28.emf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wmf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1.wmf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png"/><Relationship Id="rId10" Type="http://schemas.openxmlformats.org/officeDocument/2006/relationships/image" Target="../media/image33.emf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5" Type="http://schemas.openxmlformats.org/officeDocument/2006/relationships/image" Target="../media/image47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58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5" Type="http://schemas.openxmlformats.org/officeDocument/2006/relationships/image" Target="../media/image61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5" Type="http://schemas.openxmlformats.org/officeDocument/2006/relationships/image" Target="../media/image62.jpe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6" Type="http://schemas.openxmlformats.org/officeDocument/2006/relationships/image" Target="../media/image69.png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6" Type="http://schemas.openxmlformats.org/officeDocument/2006/relationships/image" Target="../media/image70.png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6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6.png"/><Relationship Id="rId2" Type="http://schemas.openxmlformats.org/officeDocument/2006/relationships/tags" Target="../tags/tag4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il/url?sa=i&amp;rct=j&amp;q=&amp;esrc=s&amp;source=images&amp;cd=&amp;cad=rja&amp;uact=8&amp;ved=0ahUKEwiEiPKb0s3YAhULjqQKHf2EAvMQjRwIBw&amp;url=https://www.theguardian.com/film/2015/aug/14/program-lance-armstrong-social-network-copycat-movie-posters&amp;psig=AOvVaw2hX2VhngF48h6nb9XWDtSg&amp;ust=1515682133062924" TargetMode="External"/><Relationship Id="rId13" Type="http://schemas.openxmlformats.org/officeDocument/2006/relationships/image" Target="../media/image1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jpeg"/><Relationship Id="rId12" Type="http://schemas.openxmlformats.org/officeDocument/2006/relationships/hyperlink" Target="http://www.google.co.il/url?sa=i&amp;rct=j&amp;q=&amp;esrc=s&amp;source=images&amp;cd=&amp;cad=rja&amp;uact=8&amp;ved=0ahUKEwiHzuL-0s3YAhVI16QKHcZ1BrcQjRwIBw&amp;url=http://www.sheknows.com/entertainment/articles/1084120/chris-pratt-reveals-in-gq-interview-how-shallow-famous-people-are&amp;psig=AOvVaw0j0-3i8zGV8mo_Djo_rTnX&amp;ust=1515682327775234" TargetMode="External"/><Relationship Id="rId17" Type="http://schemas.openxmlformats.org/officeDocument/2006/relationships/image" Target="../media/image15.jpeg"/><Relationship Id="rId2" Type="http://schemas.openxmlformats.org/officeDocument/2006/relationships/slideLayout" Target="../slideLayouts/slideLayout12.xml"/><Relationship Id="rId16" Type="http://schemas.openxmlformats.org/officeDocument/2006/relationships/hyperlink" Target="https://www.google.co.il/url?sa=i&amp;rct=j&amp;q=&amp;esrc=s&amp;source=images&amp;cd=&amp;cad=rja&amp;uact=8&amp;ved=0ahUKEwjRuoOe083YAhWNCuwKHQi2AtUQjRwIBw&amp;url=https://politicallypunny.com/products/donald-trump-drivers-license-in-case-you-get-stopped-at-the-border&amp;psig=AOvVaw3x1hoXwgrlF5sY_eO_iVkD&amp;ust=1515682415313199" TargetMode="External"/><Relationship Id="rId1" Type="http://schemas.openxmlformats.org/officeDocument/2006/relationships/tags" Target="../tags/tag3.xml"/><Relationship Id="rId6" Type="http://schemas.openxmlformats.org/officeDocument/2006/relationships/hyperlink" Target="https://www.google.co.il/url?sa=i&amp;rct=j&amp;q=&amp;esrc=s&amp;source=images&amp;cd=&amp;cad=rja&amp;uact=8&amp;ved=0ahUKEwiay_v80c3YAhULyKQKHcm0BBEQjRwIBw&amp;url=https://www.ranker.com/list/mr-bean-face/jordan-bates&amp;psig=AOvVaw3gaGzPNm_21wTAfP_zkXrE&amp;ust=1515682044466182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9.jpeg"/><Relationship Id="rId15" Type="http://schemas.openxmlformats.org/officeDocument/2006/relationships/image" Target="../media/image14.png"/><Relationship Id="rId10" Type="http://schemas.openxmlformats.org/officeDocument/2006/relationships/hyperlink" Target="https://www.google.co.il/url?sa=i&amp;rct=j&amp;q=&amp;esrc=s&amp;source=images&amp;cd=&amp;cad=rja&amp;uact=8&amp;ved=0ahUKEwi_3NTo0s3YAhUH46QKHb6sBZwQjRwIBw&amp;url=https://www.personalityclub.com/blog/famous-enfj/&amp;psig=AOvVaw0j0-3i8zGV8mo_Djo_rTnX&amp;ust=1515682327775234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hyperlink" Target="http://www.google.co.il/url?sa=i&amp;rct=j&amp;q=&amp;esrc=s&amp;source=images&amp;cd=&amp;cad=rja&amp;uact=8&amp;ved=0ahUKEwjNiZyT083YAhXPC-wKHTBLD4oQjRwIBw&amp;url=http://dps.alabama.gov/Home/wfContent.aspx?ID%3D30%26PLH1%3DplhDriverLicense-Veterans&amp;psig=AOvVaw3x1hoXwgrlF5sY_eO_iVkD&amp;ust=1515682415313199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4750"/>
            <a:ext cx="9144000" cy="2485326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Tahoma" pitchFamily="34" charset="0"/>
                <a:cs typeface="Tahoma" pitchFamily="34" charset="0"/>
              </a:rPr>
              <a:t>Sparse &amp; Redundant Representations </a:t>
            </a:r>
            <a:br>
              <a:rPr lang="en-US" sz="3200" dirty="0">
                <a:latin typeface="Tahoma" pitchFamily="34" charset="0"/>
                <a:cs typeface="Tahoma" pitchFamily="34" charset="0"/>
              </a:rPr>
            </a:br>
            <a:r>
              <a:rPr lang="en-US" sz="3200" dirty="0">
                <a:latin typeface="Tahoma" pitchFamily="34" charset="0"/>
                <a:cs typeface="Tahoma" pitchFamily="34" charset="0"/>
              </a:rPr>
              <a:t>and Their Applications in </a:t>
            </a:r>
            <a:br>
              <a:rPr lang="en-US" sz="3200" dirty="0">
                <a:latin typeface="Tahoma" pitchFamily="34" charset="0"/>
                <a:cs typeface="Tahoma" pitchFamily="34" charset="0"/>
              </a:rPr>
            </a:br>
            <a:r>
              <a:rPr lang="en-US" sz="3200" dirty="0">
                <a:latin typeface="Tahoma" pitchFamily="34" charset="0"/>
                <a:cs typeface="Tahoma" pitchFamily="34" charset="0"/>
              </a:rPr>
              <a:t>Signal and Image Processing</a:t>
            </a:r>
            <a:br>
              <a:rPr lang="en-US" sz="3600" dirty="0">
                <a:latin typeface="Tahoma" pitchFamily="34" charset="0"/>
                <a:cs typeface="Tahoma" pitchFamily="34" charset="0"/>
              </a:rPr>
            </a:br>
            <a:br>
              <a:rPr lang="en-US" sz="1600" dirty="0">
                <a:latin typeface="Tahoma" pitchFamily="34" charset="0"/>
                <a:cs typeface="Tahoma" pitchFamily="34" charset="0"/>
              </a:rPr>
            </a:br>
            <a:r>
              <a:rPr lang="en-US" sz="2200" dirty="0">
                <a:solidFill>
                  <a:srgbClr val="FFC000"/>
                </a:solidFill>
                <a:latin typeface="Tahoma" pitchFamily="34" charset="0"/>
                <a:cs typeface="Tahoma" pitchFamily="34" charset="0"/>
              </a:rPr>
              <a:t>Face Image Compression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80434" y="3241919"/>
            <a:ext cx="4687044" cy="1371876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sz="2000" dirty="0">
                <a:latin typeface="Tahoma" pitchFamily="34" charset="0"/>
                <a:cs typeface="Tahoma" pitchFamily="34" charset="0"/>
              </a:rPr>
              <a:t>Michael Elad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The Computer Science Department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The Technion – Israel Institute of technology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Haifa 32000, Israel</a:t>
            </a:r>
          </a:p>
          <a:p>
            <a:pPr algn="just" eaLnBrk="1" hangingPunct="1">
              <a:lnSpc>
                <a:spcPct val="90000"/>
              </a:lnSpc>
            </a:pPr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0" y="2902634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תמונה 5" descr="Eng_Hor_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783" y="3335615"/>
            <a:ext cx="2303814" cy="930463"/>
          </a:xfrm>
          <a:prstGeom prst="rect">
            <a:avLst/>
          </a:prstGeom>
        </p:spPr>
      </p:pic>
      <p:cxnSp>
        <p:nvCxnSpPr>
          <p:cNvPr id="8" name="מחבר ישר 7"/>
          <p:cNvCxnSpPr/>
          <p:nvPr/>
        </p:nvCxnSpPr>
        <p:spPr bwMode="auto">
          <a:xfrm flipV="1">
            <a:off x="3944197" y="3301332"/>
            <a:ext cx="0" cy="9856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VQ-Based Algorithm </a:t>
            </a:r>
            <a:r>
              <a:rPr lang="en-US" altLang="en-US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[</a:t>
            </a:r>
            <a:r>
              <a:rPr lang="en-US" altLang="en-US" sz="16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Elad, Goldenberg &amp; Kimmel (’07)]</a:t>
            </a:r>
            <a:r>
              <a:rPr lang="en-US" sz="3200" b="0" noProof="0" dirty="0">
                <a:solidFill>
                  <a:srgbClr val="00B0F0"/>
                </a:solidFill>
                <a:latin typeface="Tahoma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506311" y="1096340"/>
            <a:ext cx="7732343" cy="3267265"/>
          </a:xfrm>
        </p:spPr>
        <p:txBody>
          <a:bodyPr/>
          <a:lstStyle/>
          <a:p>
            <a:pPr marL="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alignment – facial feature displacement</a:t>
            </a:r>
          </a:p>
          <a:p>
            <a:pPr marL="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Coding in overlapping (one pixel) 8x8 patches</a:t>
            </a:r>
          </a:p>
          <a:p>
            <a:pPr marL="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VQ codebooks obtained via Tree K-Means:</a:t>
            </a:r>
          </a:p>
          <a:p>
            <a:pPr marL="712788" lvl="2" indent="-35560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Each patch location: Independent codebook</a:t>
            </a:r>
          </a:p>
          <a:p>
            <a:pPr marL="712788" lvl="2" indent="-35560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Codebook size according to desired bit allocation</a:t>
            </a:r>
          </a:p>
          <a:p>
            <a:pPr marL="361950" lvl="1" indent="-36195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Multi-scale scheme with two grids, where the residual is coded in the fine grid</a:t>
            </a:r>
          </a:p>
          <a:p>
            <a:pPr marL="361950" lvl="1" indent="-361950" eaLnBrk="1" hangingPunct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proposed scheme is limited, and hard-coded to the test case explored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037" y="899115"/>
            <a:ext cx="7253900" cy="4230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1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VQ-Based Algorithm </a:t>
            </a:r>
            <a:r>
              <a:rPr lang="en-US" altLang="en-US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[</a:t>
            </a:r>
            <a:r>
              <a:rPr lang="en-US" altLang="en-US" sz="16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Elad, Goldenberg &amp; Kimmel (’07)]</a:t>
            </a:r>
            <a:r>
              <a:rPr lang="en-US" sz="3200" b="0" noProof="0" dirty="0">
                <a:solidFill>
                  <a:srgbClr val="00B0F0"/>
                </a:solidFill>
                <a:latin typeface="Tahoma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" name="Picture 8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3" y="1086644"/>
            <a:ext cx="2074862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178594" y="4069264"/>
            <a:ext cx="1285875" cy="642938"/>
            <a:chOff x="214313" y="5643563"/>
            <a:chExt cx="1285875" cy="642937"/>
          </a:xfrm>
        </p:grpSpPr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14313" y="5643563"/>
              <a:ext cx="1285875" cy="642937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 altLang="en-US">
                <a:latin typeface="Colonna MT" pitchFamily="82" charset="0"/>
              </a:endParaRPr>
            </a:p>
          </p:txBody>
        </p:sp>
        <p:sp>
          <p:nvSpPr>
            <p:cNvPr id="14" name="TextBox 9"/>
            <p:cNvSpPr txBox="1">
              <a:spLocks noChangeArrowheads="1"/>
            </p:cNvSpPr>
            <p:nvPr/>
          </p:nvSpPr>
          <p:spPr bwMode="auto">
            <a:xfrm>
              <a:off x="285750" y="5786438"/>
              <a:ext cx="1214438" cy="350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700" b="1">
                  <a:solidFill>
                    <a:schemeClr val="bg1"/>
                  </a:solidFill>
                </a:rPr>
                <a:t>585 bytes</a:t>
              </a:r>
            </a:p>
          </p:txBody>
        </p:sp>
      </p:grpSp>
      <p:pic>
        <p:nvPicPr>
          <p:cNvPr id="15" name="Picture 12" descr="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36" y="1086644"/>
            <a:ext cx="2074862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41916" y="3607594"/>
            <a:ext cx="15294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0" dirty="0">
                <a:solidFill>
                  <a:schemeClr val="bg1"/>
                </a:solidFill>
              </a:rPr>
              <a:t>Original Image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5970" y="1086644"/>
            <a:ext cx="6900154" cy="2859504"/>
            <a:chOff x="2295970" y="1086644"/>
            <a:chExt cx="6900154" cy="2859504"/>
          </a:xfrm>
        </p:grpSpPr>
        <p:pic>
          <p:nvPicPr>
            <p:cNvPr id="25" name="Picture 6" descr="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970" y="1086644"/>
              <a:ext cx="2074863" cy="25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2460562" y="3607594"/>
              <a:ext cx="20875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b="0">
                  <a:solidFill>
                    <a:schemeClr val="bg1"/>
                  </a:solidFill>
                </a:rPr>
                <a:t>RMSE (9.49)</a:t>
              </a:r>
            </a:p>
          </p:txBody>
        </p:sp>
        <p:pic>
          <p:nvPicPr>
            <p:cNvPr id="22" name="Picture 13" descr="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669" y="1086644"/>
              <a:ext cx="2074863" cy="25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7108561" y="3607594"/>
              <a:ext cx="20875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b="0">
                  <a:solidFill>
                    <a:schemeClr val="bg1"/>
                  </a:solidFill>
                </a:rPr>
                <a:t>RMSE (15.18)</a:t>
              </a:r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4944528" y="3607594"/>
            <a:ext cx="15294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0" dirty="0">
                <a:solidFill>
                  <a:schemeClr val="bg1"/>
                </a:solidFill>
              </a:rPr>
              <a:t>Original Image</a:t>
            </a:r>
          </a:p>
        </p:txBody>
      </p:sp>
      <p:grpSp>
        <p:nvGrpSpPr>
          <p:cNvPr id="27" name="Group 8"/>
          <p:cNvGrpSpPr>
            <a:grpSpLocks/>
          </p:cNvGrpSpPr>
          <p:nvPr/>
        </p:nvGrpSpPr>
        <p:grpSpPr bwMode="auto">
          <a:xfrm>
            <a:off x="2505949" y="1783230"/>
            <a:ext cx="4643438" cy="2855912"/>
            <a:chOff x="526" y="2420"/>
            <a:chExt cx="3219" cy="1708"/>
          </a:xfrm>
        </p:grpSpPr>
        <p:sp>
          <p:nvSpPr>
            <p:cNvPr id="28" name="AutoShape 9"/>
            <p:cNvSpPr>
              <a:spLocks noChangeArrowheads="1"/>
            </p:cNvSpPr>
            <p:nvPr/>
          </p:nvSpPr>
          <p:spPr bwMode="auto">
            <a:xfrm>
              <a:off x="526" y="2420"/>
              <a:ext cx="3219" cy="1708"/>
            </a:xfrm>
            <a:prstGeom prst="irregularSeal2">
              <a:avLst/>
            </a:prstGeom>
            <a:solidFill>
              <a:srgbClr val="FF0000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/>
            </a:p>
          </p:txBody>
        </p:sp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 rot="-1072784">
              <a:off x="1344" y="2969"/>
              <a:ext cx="1325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ts val="1000"/>
                </a:spcBef>
              </a:pPr>
              <a:r>
                <a:rPr lang="en-US" altLang="en-US" sz="2700" b="1" dirty="0">
                  <a:solidFill>
                    <a:srgbClr val="000000"/>
                  </a:solidFill>
                </a:rPr>
                <a:t>Defeats</a:t>
              </a:r>
            </a:p>
            <a:p>
              <a:pPr algn="ctr">
                <a:spcBef>
                  <a:spcPts val="1000"/>
                </a:spcBef>
              </a:pPr>
              <a:r>
                <a:rPr lang="en-US" altLang="en-US" sz="2700" b="1" dirty="0">
                  <a:solidFill>
                    <a:srgbClr val="000000"/>
                  </a:solidFill>
                </a:rPr>
                <a:t>JPEG2000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949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6" name="Picture 8" descr="C:\Users\Bryt\Desktop\rate_distortion_black_2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77" y="937013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C:\Users\Bryt\Desktop\rate_distortion_black_1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81" y="937013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630046" y="1539855"/>
            <a:ext cx="2352739" cy="1206211"/>
            <a:chOff x="7435591" y="2380816"/>
            <a:chExt cx="2352739" cy="1206211"/>
          </a:xfrm>
        </p:grpSpPr>
        <p:sp>
          <p:nvSpPr>
            <p:cNvPr id="6" name="Freeform 5"/>
            <p:cNvSpPr/>
            <p:nvPr/>
          </p:nvSpPr>
          <p:spPr bwMode="auto">
            <a:xfrm>
              <a:off x="7464105" y="2402925"/>
              <a:ext cx="2298583" cy="1153486"/>
            </a:xfrm>
            <a:custGeom>
              <a:avLst/>
              <a:gdLst>
                <a:gd name="connsiteX0" fmla="*/ 0 w 2298583"/>
                <a:gd name="connsiteY0" fmla="*/ 1153486 h 1153486"/>
                <a:gd name="connsiteX1" fmla="*/ 394282 w 2298583"/>
                <a:gd name="connsiteY1" fmla="*/ 763398 h 1153486"/>
                <a:gd name="connsiteX2" fmla="*/ 826315 w 2298583"/>
                <a:gd name="connsiteY2" fmla="*/ 469783 h 1153486"/>
                <a:gd name="connsiteX3" fmla="*/ 1254154 w 2298583"/>
                <a:gd name="connsiteY3" fmla="*/ 276836 h 1153486"/>
                <a:gd name="connsiteX4" fmla="*/ 1975607 w 2298583"/>
                <a:gd name="connsiteY4" fmla="*/ 67112 h 1153486"/>
                <a:gd name="connsiteX5" fmla="*/ 2298583 w 2298583"/>
                <a:gd name="connsiteY5" fmla="*/ 0 h 115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8583" h="1153486">
                  <a:moveTo>
                    <a:pt x="0" y="1153486"/>
                  </a:moveTo>
                  <a:cubicBezTo>
                    <a:pt x="128281" y="1015417"/>
                    <a:pt x="256563" y="877348"/>
                    <a:pt x="394282" y="763398"/>
                  </a:cubicBezTo>
                  <a:cubicBezTo>
                    <a:pt x="532001" y="649448"/>
                    <a:pt x="683003" y="550877"/>
                    <a:pt x="826315" y="469783"/>
                  </a:cubicBezTo>
                  <a:cubicBezTo>
                    <a:pt x="969627" y="388689"/>
                    <a:pt x="1062605" y="343948"/>
                    <a:pt x="1254154" y="276836"/>
                  </a:cubicBezTo>
                  <a:cubicBezTo>
                    <a:pt x="1445703" y="209724"/>
                    <a:pt x="1801536" y="113251"/>
                    <a:pt x="1975607" y="67112"/>
                  </a:cubicBezTo>
                  <a:cubicBezTo>
                    <a:pt x="2149678" y="20973"/>
                    <a:pt x="2224130" y="10486"/>
                    <a:pt x="2298583" y="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435591" y="3541308"/>
              <a:ext cx="45864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844538" y="3144431"/>
              <a:ext cx="45864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699113" y="2653994"/>
              <a:ext cx="45864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8274030" y="2849058"/>
              <a:ext cx="45864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9415358" y="2443399"/>
              <a:ext cx="45864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9742611" y="2380816"/>
              <a:ext cx="45719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937066" y="3385486"/>
            <a:ext cx="1159292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1">
            <a:spAutoFit/>
          </a:bodyPr>
          <a:lstStyle/>
          <a:p>
            <a:pPr algn="l"/>
            <a:r>
              <a:rPr lang="en-US" sz="1600" b="0" dirty="0">
                <a:solidFill>
                  <a:srgbClr val="CC66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JPEG</a:t>
            </a:r>
          </a:p>
          <a:p>
            <a:pPr algn="l"/>
            <a:r>
              <a:rPr lang="en-US" sz="1600" b="0" dirty="0">
                <a:solidFill>
                  <a:srgbClr val="85FFE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JPEG-2000</a:t>
            </a:r>
          </a:p>
          <a:p>
            <a:pPr algn="l"/>
            <a:r>
              <a:rPr lang="en-US" sz="1600" b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VQ-Based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8707" y="2079054"/>
            <a:ext cx="185696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averaged over 100 test images</a:t>
            </a:r>
            <a:endParaRPr lang="he-IL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95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8750" y="712523"/>
            <a:ext cx="9144000" cy="1820300"/>
          </a:xfrm>
        </p:spPr>
        <p:txBody>
          <a:bodyPr/>
          <a:lstStyle/>
          <a:p>
            <a:pPr algn="l" eaLnBrk="1" hangingPunct="1"/>
            <a:r>
              <a:rPr lang="en-US" sz="3600" dirty="0">
                <a:latin typeface="Tahoma" pitchFamily="34" charset="0"/>
                <a:cs typeface="Tahoma" pitchFamily="34" charset="0"/>
              </a:rPr>
              <a:t>Compression: VQ vs. Sparseland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8707" y="4831307"/>
            <a:ext cx="6084792" cy="271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Michael </a:t>
            </a:r>
            <a:r>
              <a:rPr lang="en-US" sz="1200" b="0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Elad</a:t>
            </a: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  |  The Computer-Science Department  |  The Technion</a:t>
            </a:r>
          </a:p>
        </p:txBody>
      </p:sp>
    </p:spTree>
    <p:extLst>
      <p:ext uri="{BB962C8B-B14F-4D97-AF65-F5344CB8AC3E}">
        <p14:creationId xmlns:p14="http://schemas.microsoft.com/office/powerpoint/2010/main" val="381917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Sparseland vs. Clustering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137160" y="797772"/>
            <a:ext cx="7918704" cy="394209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Notations:</a:t>
            </a:r>
          </a:p>
          <a:p>
            <a:pPr lvl="1" indent="-342900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– overall budget of bits we have for the coding</a:t>
            </a:r>
          </a:p>
          <a:p>
            <a:pPr lvl="1" indent="-342900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– the overall number of pixels in the image</a:t>
            </a:r>
          </a:p>
          <a:p>
            <a:pPr lvl="1" indent="-342900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– number of samples in each patch </a:t>
            </a:r>
          </a:p>
          <a:p>
            <a:pPr lvl="1" indent="-342900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– number of “atoms” in the dictionary</a:t>
            </a:r>
          </a:p>
          <a:p>
            <a:pPr eaLnBrk="1" hangingPunct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eaLnBrk="1" hangingPunct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Using VQ:</a:t>
            </a:r>
          </a:p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None/>
              <a:defRPr/>
            </a:pPr>
            <a:endParaRPr lang="en-US" sz="1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bit-rate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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Either you have to increase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sym typeface="Wingdings" pitchFamily="2" charset="2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exponentially, or reduce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sym typeface="Wingdings" pitchFamily="2" charset="2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. Two bad choices …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288623"/>
              </p:ext>
            </p:extLst>
          </p:nvPr>
        </p:nvGraphicFramePr>
        <p:xfrm>
          <a:off x="2138281" y="2886719"/>
          <a:ext cx="19700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6" imgW="914400" imgH="393480" progId="Equation.DSMT4">
                  <p:embed/>
                </p:oleObj>
              </mc:Choice>
              <mc:Fallback>
                <p:oleObj name="Equation" r:id="rId6" imgW="914400" imgH="393480" progId="Equation.DSMT4">
                  <p:embed/>
                  <p:pic>
                    <p:nvPicPr>
                      <p:cNvPr id="3174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281" y="2886719"/>
                        <a:ext cx="197008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105603"/>
              </p:ext>
            </p:extLst>
          </p:nvPr>
        </p:nvGraphicFramePr>
        <p:xfrm>
          <a:off x="4675456" y="2849891"/>
          <a:ext cx="11493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8" imgW="533160" imgH="291960" progId="Equation.DSMT4">
                  <p:embed/>
                </p:oleObj>
              </mc:Choice>
              <mc:Fallback>
                <p:oleObj name="Equation" r:id="rId8" imgW="533160" imgH="2919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56" y="2849891"/>
                        <a:ext cx="11493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 bwMode="auto">
          <a:xfrm>
            <a:off x="4146487" y="3123446"/>
            <a:ext cx="430463" cy="38024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850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Sparseland vs. Clustering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24102"/>
              </p:ext>
            </p:extLst>
          </p:nvPr>
        </p:nvGraphicFramePr>
        <p:xfrm>
          <a:off x="6336894" y="3363185"/>
          <a:ext cx="156051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" name="Equation" r:id="rId6" imgW="723600" imgH="291960" progId="Equation.DSMT4">
                  <p:embed/>
                </p:oleObj>
              </mc:Choice>
              <mc:Fallback>
                <p:oleObj name="Equation" r:id="rId6" imgW="7236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894" y="3363185"/>
                        <a:ext cx="1560513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259191"/>
              </p:ext>
            </p:extLst>
          </p:nvPr>
        </p:nvGraphicFramePr>
        <p:xfrm>
          <a:off x="6151563" y="1185863"/>
          <a:ext cx="197008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Equation" r:id="rId8" imgW="914400" imgH="393480" progId="Equation.DSMT4">
                  <p:embed/>
                </p:oleObj>
              </mc:Choice>
              <mc:Fallback>
                <p:oleObj name="Equation" r:id="rId8" imgW="914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563" y="1185863"/>
                        <a:ext cx="1970087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 bwMode="auto">
          <a:xfrm>
            <a:off x="6336894" y="2346625"/>
            <a:ext cx="1510748" cy="739472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0571" y="946204"/>
            <a:ext cx="4913906" cy="37768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9343" y="1219072"/>
            <a:ext cx="258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P=40000 (pixels)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77731" y="4466229"/>
            <a:ext cx="325335" cy="338554"/>
            <a:chOff x="2974398" y="3137581"/>
            <a:chExt cx="325335" cy="338554"/>
          </a:xfrm>
        </p:grpSpPr>
        <p:sp>
          <p:nvSpPr>
            <p:cNvPr id="2" name="TextBox 1"/>
            <p:cNvSpPr txBox="1"/>
            <p:nvPr/>
          </p:nvSpPr>
          <p:spPr>
            <a:xfrm>
              <a:off x="2974398" y="3137581"/>
              <a:ext cx="244186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600" dirty="0">
                  <a:sym typeface="Symbol" panose="05050102010706020507" pitchFamily="18" charset="2"/>
                </a:rPr>
                <a:t></a:t>
              </a:r>
              <a:endParaRPr lang="he-IL" sz="1600" dirty="0"/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 flipV="1">
              <a:off x="3148694" y="3193596"/>
              <a:ext cx="151039" cy="11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7419" name="Picture 1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8011" b="34177"/>
          <a:stretch/>
        </p:blipFill>
        <p:spPr bwMode="auto">
          <a:xfrm>
            <a:off x="512115" y="817851"/>
            <a:ext cx="4936186" cy="393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 flipH="1" flipV="1">
            <a:off x="2552920" y="2346625"/>
            <a:ext cx="829831" cy="9039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967337" y="3245607"/>
            <a:ext cx="1345433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B=500 Bytes</a:t>
            </a:r>
            <a:endParaRPr lang="he-IL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08573" y="2039787"/>
            <a:ext cx="1457643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B=1000 Bytes</a:t>
            </a:r>
            <a:endParaRPr lang="he-IL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9343" y="1160110"/>
            <a:ext cx="258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+mn-lt"/>
                <a:cs typeface="Arial" panose="020B0604020202020204" pitchFamily="34" charset="0"/>
              </a:rPr>
              <a:t>P=40000 (pixels)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3297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256381" y="921734"/>
            <a:ext cx="7854348" cy="4011882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Notations: …</a:t>
            </a:r>
          </a:p>
          <a:p>
            <a:pPr lvl="1" indent="-342900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– average number of non-zeros in a sparse representation</a:t>
            </a:r>
          </a:p>
          <a:p>
            <a:pPr lvl="1" indent="-342900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- number of bits in quantizing a non-zero coefficient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Sparse and Redundant Representations:</a:t>
            </a:r>
          </a:p>
          <a:p>
            <a:pPr marL="857250" lvl="1" indent="-457200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endParaRPr lang="en-US" sz="60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bit-rate is absorbed by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  <a:sym typeface="Wingdings" pitchFamily="2" charset="2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and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  <a:sym typeface="Wingdings" pitchFamily="2" charset="2"/>
              </a:rPr>
              <a:t>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while keeping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  <a:sym typeface="Wingdings" pitchFamily="2" charset="2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and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  <a:sym typeface="Wingdings" pitchFamily="2" charset="2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to be of reasonable size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647373"/>
              </p:ext>
            </p:extLst>
          </p:nvPr>
        </p:nvGraphicFramePr>
        <p:xfrm>
          <a:off x="1830178" y="2887534"/>
          <a:ext cx="311943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6" imgW="1447560" imgH="393480" progId="Equation.DSMT4">
                  <p:embed/>
                </p:oleObj>
              </mc:Choice>
              <mc:Fallback>
                <p:oleObj name="Equation" r:id="rId6" imgW="1447560" imgH="39348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178" y="2887534"/>
                        <a:ext cx="311943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Sparseland vs. Clustering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5069940" y="3123445"/>
            <a:ext cx="430463" cy="38024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184976"/>
              </p:ext>
            </p:extLst>
          </p:nvPr>
        </p:nvGraphicFramePr>
        <p:xfrm>
          <a:off x="5579749" y="2781340"/>
          <a:ext cx="158750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Equation" r:id="rId8" imgW="736560" imgH="317160" progId="Equation.DSMT4">
                  <p:embed/>
                </p:oleObj>
              </mc:Choice>
              <mc:Fallback>
                <p:oleObj name="Equation" r:id="rId8" imgW="736560" imgH="317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9749" y="2781340"/>
                        <a:ext cx="158750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0819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88707" y="928468"/>
            <a:ext cx="4789730" cy="38255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Sparseland vs. Clustering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45339" y="4422463"/>
            <a:ext cx="325335" cy="338554"/>
            <a:chOff x="2974398" y="3137581"/>
            <a:chExt cx="325335" cy="338554"/>
          </a:xfrm>
        </p:grpSpPr>
        <p:sp>
          <p:nvSpPr>
            <p:cNvPr id="2" name="TextBox 1"/>
            <p:cNvSpPr txBox="1"/>
            <p:nvPr/>
          </p:nvSpPr>
          <p:spPr>
            <a:xfrm>
              <a:off x="2974398" y="3137581"/>
              <a:ext cx="244186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600" dirty="0">
                  <a:sym typeface="Symbol" panose="05050102010706020507" pitchFamily="18" charset="2"/>
                </a:rPr>
                <a:t></a:t>
              </a:r>
              <a:endParaRPr lang="he-IL" sz="1600" dirty="0"/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 flipV="1">
              <a:off x="3148694" y="3193596"/>
              <a:ext cx="151039" cy="11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958026"/>
              </p:ext>
            </p:extLst>
          </p:nvPr>
        </p:nvGraphicFramePr>
        <p:xfrm>
          <a:off x="5411788" y="3189781"/>
          <a:ext cx="36131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Equation" r:id="rId6" imgW="1676160" imgH="444240" progId="Equation.DSMT4">
                  <p:embed/>
                </p:oleObj>
              </mc:Choice>
              <mc:Fallback>
                <p:oleObj name="Equation" r:id="rId6" imgW="167616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189781"/>
                        <a:ext cx="361315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87152"/>
              </p:ext>
            </p:extLst>
          </p:nvPr>
        </p:nvGraphicFramePr>
        <p:xfrm>
          <a:off x="5576681" y="1186052"/>
          <a:ext cx="311943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8" imgW="1447560" imgH="393480" progId="Equation.DSMT4">
                  <p:embed/>
                </p:oleObj>
              </mc:Choice>
              <mc:Fallback>
                <p:oleObj name="Equation" r:id="rId8" imgW="144756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681" y="1186052"/>
                        <a:ext cx="311943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 bwMode="auto">
          <a:xfrm>
            <a:off x="6336894" y="2206487"/>
            <a:ext cx="1510748" cy="739472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639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" r="36523" b="31194"/>
          <a:stretch/>
        </p:blipFill>
        <p:spPr bwMode="auto">
          <a:xfrm>
            <a:off x="90707" y="789681"/>
            <a:ext cx="5025665" cy="409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7146" y="1184265"/>
            <a:ext cx="2586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+mn-lt"/>
                <a:cs typeface="Arial" panose="020B0604020202020204" pitchFamily="34" charset="0"/>
              </a:rPr>
              <a:t>K=512 (atoms)</a:t>
            </a:r>
          </a:p>
          <a:p>
            <a:pPr algn="l"/>
            <a:r>
              <a:rPr lang="en-US" b="0" dirty="0">
                <a:latin typeface="+mn-lt"/>
                <a:cs typeface="Arial" panose="020B0604020202020204" pitchFamily="34" charset="0"/>
              </a:rPr>
              <a:t>P=40000 (pixels)</a:t>
            </a:r>
          </a:p>
          <a:p>
            <a:pPr algn="l"/>
            <a:r>
              <a:rPr lang="en-US" b="0" dirty="0">
                <a:latin typeface="+mn-lt"/>
                <a:cs typeface="Arial" panose="020B0604020202020204" pitchFamily="34" charset="0"/>
              </a:rPr>
              <a:t>Q=7 bits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2763940" y="2874175"/>
            <a:ext cx="829831" cy="9039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178357" y="3773157"/>
            <a:ext cx="1345433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B=500 Bytes</a:t>
            </a:r>
            <a:endParaRPr lang="he-IL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9593" y="2567337"/>
            <a:ext cx="1457643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B=1000 Bytes</a:t>
            </a:r>
            <a:endParaRPr lang="he-IL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1" y="8924"/>
            <a:ext cx="3826412" cy="58169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200" b="0" dirty="0"/>
              <a:t>P=40000; </a:t>
            </a:r>
          </a:p>
          <a:p>
            <a:pPr algn="l"/>
            <a:r>
              <a:rPr lang="en-US" sz="1200" b="0" dirty="0" err="1"/>
              <a:t>sN</a:t>
            </a:r>
            <a:r>
              <a:rPr lang="en-US" sz="1200" b="0" dirty="0"/>
              <a:t>=2:1:15; </a:t>
            </a:r>
          </a:p>
          <a:p>
            <a:pPr algn="l"/>
            <a:r>
              <a:rPr lang="en-US" sz="1200" b="0" dirty="0"/>
              <a:t>figure(1); </a:t>
            </a:r>
            <a:r>
              <a:rPr lang="en-US" sz="1200" b="0" dirty="0" err="1"/>
              <a:t>clf</a:t>
            </a:r>
            <a:r>
              <a:rPr lang="en-US" sz="1200" b="0" dirty="0"/>
              <a:t>; </a:t>
            </a:r>
          </a:p>
          <a:p>
            <a:pPr algn="l"/>
            <a:r>
              <a:rPr lang="en-US" sz="1200" b="0" dirty="0"/>
              <a:t>for B=500:100:1000</a:t>
            </a:r>
          </a:p>
          <a:p>
            <a:pPr algn="l"/>
            <a:r>
              <a:rPr lang="en-US" sz="1200" b="0" dirty="0"/>
              <a:t>    </a:t>
            </a:r>
            <a:r>
              <a:rPr lang="en-US" sz="1200" b="0" dirty="0" err="1"/>
              <a:t>Bbits</a:t>
            </a:r>
            <a:r>
              <a:rPr lang="en-US" sz="1200" b="0" dirty="0"/>
              <a:t>=B*8; </a:t>
            </a:r>
          </a:p>
          <a:p>
            <a:pPr algn="l"/>
            <a:r>
              <a:rPr lang="en-US" sz="1200" b="0" dirty="0"/>
              <a:t>    K=2.^(</a:t>
            </a:r>
            <a:r>
              <a:rPr lang="en-US" sz="1200" b="0" dirty="0" err="1"/>
              <a:t>Bbits</a:t>
            </a:r>
            <a:r>
              <a:rPr lang="en-US" sz="1200" b="0" dirty="0"/>
              <a:t>/P*sN.^2); </a:t>
            </a:r>
          </a:p>
          <a:p>
            <a:pPr algn="l"/>
            <a:r>
              <a:rPr lang="en-US" sz="1200" b="0" dirty="0"/>
              <a:t>    </a:t>
            </a:r>
            <a:r>
              <a:rPr lang="en-US" sz="1200" b="0" dirty="0" err="1"/>
              <a:t>semilogy</a:t>
            </a:r>
            <a:r>
              <a:rPr lang="en-US" sz="1200" b="0" dirty="0"/>
              <a:t>(</a:t>
            </a:r>
            <a:r>
              <a:rPr lang="en-US" sz="1200" b="0" dirty="0" err="1"/>
              <a:t>sN,K</a:t>
            </a:r>
            <a:r>
              <a:rPr lang="en-US" sz="1200" b="0" dirty="0"/>
              <a:t>); hold on; </a:t>
            </a:r>
          </a:p>
          <a:p>
            <a:pPr algn="l"/>
            <a:r>
              <a:rPr lang="en-US" sz="1200" b="0" dirty="0"/>
              <a:t>end; </a:t>
            </a:r>
          </a:p>
          <a:p>
            <a:pPr algn="l"/>
            <a:r>
              <a:rPr lang="pt-BR" sz="1200" b="0" dirty="0"/>
              <a:t>axis([2 15 1 1e5]); </a:t>
            </a:r>
          </a:p>
          <a:p>
            <a:pPr algn="l"/>
            <a:r>
              <a:rPr lang="en-US" sz="1200" b="0" dirty="0" err="1"/>
              <a:t>xlabel</a:t>
            </a:r>
            <a:r>
              <a:rPr lang="en-US" sz="1200" b="0" dirty="0"/>
              <a:t>('N [pixels]'); </a:t>
            </a:r>
          </a:p>
          <a:p>
            <a:pPr algn="l"/>
            <a:r>
              <a:rPr lang="en-US" sz="1200" b="0" dirty="0" err="1"/>
              <a:t>ylabel</a:t>
            </a:r>
            <a:r>
              <a:rPr lang="en-US" sz="1200" b="0" dirty="0"/>
              <a:t>('K [Number of representation vectors]'); </a:t>
            </a:r>
          </a:p>
          <a:p>
            <a:pPr algn="l"/>
            <a:r>
              <a:rPr lang="en-US" sz="1200" b="0" dirty="0"/>
              <a:t>grid; </a:t>
            </a:r>
          </a:p>
          <a:p>
            <a:pPr algn="l"/>
            <a:r>
              <a:rPr lang="he-IL" sz="1200" b="0" dirty="0"/>
              <a:t> </a:t>
            </a:r>
          </a:p>
          <a:p>
            <a:pPr algn="l"/>
            <a:r>
              <a:rPr lang="he-IL" sz="1200" b="0" dirty="0"/>
              <a:t>%===============================</a:t>
            </a:r>
          </a:p>
          <a:p>
            <a:pPr algn="l"/>
            <a:r>
              <a:rPr lang="he-IL" sz="1200" b="0" dirty="0"/>
              <a:t> </a:t>
            </a:r>
          </a:p>
          <a:p>
            <a:pPr algn="l"/>
            <a:r>
              <a:rPr lang="en-US" sz="1200" b="0" dirty="0"/>
              <a:t>P=40000;</a:t>
            </a:r>
          </a:p>
          <a:p>
            <a:pPr algn="l"/>
            <a:r>
              <a:rPr lang="en-US" sz="1200" b="0" dirty="0"/>
              <a:t>K=512; </a:t>
            </a:r>
          </a:p>
          <a:p>
            <a:pPr algn="l"/>
            <a:r>
              <a:rPr lang="en-US" sz="1200" b="0" dirty="0"/>
              <a:t>Q=7; </a:t>
            </a:r>
          </a:p>
          <a:p>
            <a:pPr algn="l"/>
            <a:r>
              <a:rPr lang="en-US" sz="1200" b="0" dirty="0" err="1"/>
              <a:t>sN</a:t>
            </a:r>
            <a:r>
              <a:rPr lang="en-US" sz="1200" b="0" dirty="0"/>
              <a:t>=8:1:30; </a:t>
            </a:r>
          </a:p>
          <a:p>
            <a:pPr algn="l"/>
            <a:r>
              <a:rPr lang="en-US" sz="1200" b="0" dirty="0"/>
              <a:t>figure(1); </a:t>
            </a:r>
            <a:r>
              <a:rPr lang="en-US" sz="1200" b="0" dirty="0" err="1"/>
              <a:t>clf</a:t>
            </a:r>
            <a:r>
              <a:rPr lang="en-US" sz="1200" b="0" dirty="0"/>
              <a:t>; </a:t>
            </a:r>
          </a:p>
          <a:p>
            <a:pPr algn="l"/>
            <a:r>
              <a:rPr lang="en-US" sz="1200" b="0" dirty="0"/>
              <a:t>for B=500:100:1000</a:t>
            </a:r>
          </a:p>
          <a:p>
            <a:pPr algn="l"/>
            <a:r>
              <a:rPr lang="en-US" sz="1200" b="0" dirty="0"/>
              <a:t>    </a:t>
            </a:r>
            <a:r>
              <a:rPr lang="en-US" sz="1200" b="0" dirty="0" err="1"/>
              <a:t>Bbits</a:t>
            </a:r>
            <a:r>
              <a:rPr lang="en-US" sz="1200" b="0" dirty="0"/>
              <a:t>=B*8; </a:t>
            </a:r>
          </a:p>
          <a:p>
            <a:pPr algn="l"/>
            <a:r>
              <a:rPr lang="en-US" sz="1200" b="0" dirty="0"/>
              <a:t>    L=</a:t>
            </a:r>
            <a:r>
              <a:rPr lang="en-US" sz="1200" b="0" dirty="0" err="1"/>
              <a:t>Bbits</a:t>
            </a:r>
            <a:r>
              <a:rPr lang="en-US" sz="1200" b="0" dirty="0"/>
              <a:t>/P/(log(K)/log(2)+Q).*sN.^2; </a:t>
            </a:r>
          </a:p>
          <a:p>
            <a:pPr algn="l"/>
            <a:r>
              <a:rPr lang="en-US" sz="1200" b="0" dirty="0"/>
              <a:t>    plot(</a:t>
            </a:r>
            <a:r>
              <a:rPr lang="en-US" sz="1200" b="0" dirty="0" err="1"/>
              <a:t>sN,L</a:t>
            </a:r>
            <a:r>
              <a:rPr lang="en-US" sz="1200" b="0" dirty="0"/>
              <a:t>); hold on; </a:t>
            </a:r>
          </a:p>
          <a:p>
            <a:pPr algn="l"/>
            <a:r>
              <a:rPr lang="en-US" sz="1200" b="0" dirty="0"/>
              <a:t>end; </a:t>
            </a:r>
          </a:p>
          <a:p>
            <a:pPr algn="l"/>
            <a:r>
              <a:rPr lang="pt-BR" sz="1200" b="0" dirty="0"/>
              <a:t>axis([8 30 0 12]); </a:t>
            </a:r>
          </a:p>
          <a:p>
            <a:pPr algn="l"/>
            <a:r>
              <a:rPr lang="en-US" sz="1200" b="0" dirty="0" err="1"/>
              <a:t>xlabel</a:t>
            </a:r>
            <a:r>
              <a:rPr lang="en-US" sz="1200" b="0" dirty="0"/>
              <a:t>('N [pixels]'); </a:t>
            </a:r>
          </a:p>
          <a:p>
            <a:pPr algn="l"/>
            <a:r>
              <a:rPr lang="en-US" sz="1200" b="0" dirty="0" err="1"/>
              <a:t>ylabel</a:t>
            </a:r>
            <a:r>
              <a:rPr lang="en-US" sz="1200" b="0" dirty="0"/>
              <a:t>('L [Number of non-zeros]'); </a:t>
            </a:r>
          </a:p>
          <a:p>
            <a:pPr algn="l"/>
            <a:r>
              <a:rPr lang="en-US" sz="1200" b="0" dirty="0"/>
              <a:t>grid; </a:t>
            </a:r>
          </a:p>
          <a:p>
            <a:pPr algn="l"/>
            <a:endParaRPr lang="he-IL" sz="1200" b="0" dirty="0"/>
          </a:p>
          <a:p>
            <a:pPr algn="l"/>
            <a:endParaRPr lang="he-IL" sz="12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0610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8750" y="712523"/>
            <a:ext cx="9144000" cy="1820300"/>
          </a:xfrm>
        </p:spPr>
        <p:txBody>
          <a:bodyPr/>
          <a:lstStyle/>
          <a:p>
            <a:pPr algn="l" eaLnBrk="1" hangingPunct="1"/>
            <a:r>
              <a:rPr lang="en-US" sz="3600" dirty="0">
                <a:latin typeface="Tahoma" pitchFamily="34" charset="0"/>
                <a:cs typeface="Tahoma" pitchFamily="34" charset="0"/>
              </a:rPr>
              <a:t>The Proposed Compression Scheme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8707" y="4831307"/>
            <a:ext cx="6084792" cy="271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Michael </a:t>
            </a:r>
            <a:r>
              <a:rPr lang="en-US" sz="1200" b="0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Elad</a:t>
            </a: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  |  The Computer-Science Department  |  The Technion</a:t>
            </a:r>
          </a:p>
        </p:txBody>
      </p:sp>
    </p:spTree>
    <p:extLst>
      <p:ext uri="{BB962C8B-B14F-4D97-AF65-F5344CB8AC3E}">
        <p14:creationId xmlns:p14="http://schemas.microsoft.com/office/powerpoint/2010/main" val="94873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26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0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/>
          <a:stretch>
            <a:fillRect/>
          </a:stretch>
        </p:blipFill>
        <p:spPr bwMode="auto">
          <a:xfrm>
            <a:off x="5047829" y="87053"/>
            <a:ext cx="3995738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67" y="96578"/>
            <a:ext cx="39909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"/>
          <a:stretch>
            <a:fillRect/>
          </a:stretch>
        </p:blipFill>
        <p:spPr bwMode="auto">
          <a:xfrm>
            <a:off x="5047829" y="96578"/>
            <a:ext cx="3994150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" name="Picture 63" descr="untitled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7" t="7811" r="27190" b="7559"/>
          <a:stretch>
            <a:fillRect/>
          </a:stretch>
        </p:blipFill>
        <p:spPr bwMode="auto">
          <a:xfrm>
            <a:off x="5089104" y="102928"/>
            <a:ext cx="391477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Picture 65" descr="face_dc_removed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92" y="175953"/>
            <a:ext cx="3748087" cy="462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" name="Rectangle 3"/>
          <p:cNvSpPr txBox="1">
            <a:spLocks noChangeArrowheads="1"/>
          </p:cNvSpPr>
          <p:nvPr/>
        </p:nvSpPr>
        <p:spPr bwMode="auto">
          <a:xfrm>
            <a:off x="126749" y="1040969"/>
            <a:ext cx="4564837" cy="365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</a:t>
            </a:r>
            <a:r>
              <a:rPr lang="en-US" altLang="en-US" sz="16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[</a:t>
            </a:r>
            <a:r>
              <a:rPr lang="en-US" altLang="en-US" sz="14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Elad, Goldenberg &amp; Kimmel (’07)]</a:t>
            </a:r>
            <a:r>
              <a:rPr lang="en-US" sz="2800" b="0" dirty="0">
                <a:solidFill>
                  <a:srgbClr val="00B0F0"/>
                </a:solidFill>
                <a:latin typeface="Tahoma" pitchFamily="34" charset="0"/>
              </a:rPr>
              <a:t> </a:t>
            </a:r>
            <a:endParaRPr lang="en-US" sz="1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lvl="2" indent="-273050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Feature points</a:t>
            </a:r>
          </a:p>
          <a:p>
            <a:pPr marL="631825" lvl="2" indent="-273050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Triangulation</a:t>
            </a:r>
          </a:p>
          <a:p>
            <a:pPr marL="631825" lvl="2" indent="-273050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Affine warping</a:t>
            </a:r>
          </a:p>
          <a:p>
            <a:pPr marL="174625" indent="-174625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to patches</a:t>
            </a:r>
          </a:p>
          <a:p>
            <a:pPr marL="174625" indent="-174625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patch removal</a:t>
            </a:r>
          </a:p>
          <a:p>
            <a:pPr marL="631825" lvl="2" indent="-273050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patch independently</a:t>
            </a:r>
          </a:p>
          <a:p>
            <a:pPr marL="631825" lvl="2" indent="-273050" algn="l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over learning</a:t>
            </a: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set</a:t>
            </a:r>
          </a:p>
        </p:txBody>
      </p:sp>
      <p:sp>
        <p:nvSpPr>
          <p:cNvPr id="206" name="Line 27"/>
          <p:cNvSpPr>
            <a:spLocks noChangeShapeType="1"/>
          </p:cNvSpPr>
          <p:nvPr/>
        </p:nvSpPr>
        <p:spPr bwMode="auto">
          <a:xfrm>
            <a:off x="5184354" y="264853"/>
            <a:ext cx="685800" cy="2057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" name="Line 29"/>
          <p:cNvSpPr>
            <a:spLocks noChangeShapeType="1"/>
          </p:cNvSpPr>
          <p:nvPr/>
        </p:nvSpPr>
        <p:spPr bwMode="auto">
          <a:xfrm flipH="1">
            <a:off x="5868567" y="2169853"/>
            <a:ext cx="723900" cy="1873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8" name="Freeform 30"/>
          <p:cNvSpPr>
            <a:spLocks/>
          </p:cNvSpPr>
          <p:nvPr/>
        </p:nvSpPr>
        <p:spPr bwMode="auto">
          <a:xfrm>
            <a:off x="5162129" y="160078"/>
            <a:ext cx="749300" cy="868363"/>
          </a:xfrm>
          <a:custGeom>
            <a:avLst/>
            <a:gdLst>
              <a:gd name="T0" fmla="*/ 0 w 903"/>
              <a:gd name="T1" fmla="*/ 0 h 1256"/>
              <a:gd name="T2" fmla="*/ 2147483647 w 903"/>
              <a:gd name="T3" fmla="*/ 2147483647 h 1256"/>
              <a:gd name="T4" fmla="*/ 0 60000 65536"/>
              <a:gd name="T5" fmla="*/ 0 60000 65536"/>
              <a:gd name="T6" fmla="*/ 0 w 903"/>
              <a:gd name="T7" fmla="*/ 0 h 1256"/>
              <a:gd name="T8" fmla="*/ 903 w 903"/>
              <a:gd name="T9" fmla="*/ 1256 h 125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3" h="1256">
                <a:moveTo>
                  <a:pt x="0" y="0"/>
                </a:moveTo>
                <a:lnTo>
                  <a:pt x="903" y="1256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" name="Line 31"/>
          <p:cNvSpPr>
            <a:spLocks noChangeShapeType="1"/>
          </p:cNvSpPr>
          <p:nvPr/>
        </p:nvSpPr>
        <p:spPr bwMode="auto">
          <a:xfrm flipH="1">
            <a:off x="5184354" y="2360353"/>
            <a:ext cx="704850" cy="2438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" name="Freeform 34"/>
          <p:cNvSpPr>
            <a:spLocks/>
          </p:cNvSpPr>
          <p:nvPr/>
        </p:nvSpPr>
        <p:spPr bwMode="auto">
          <a:xfrm>
            <a:off x="5165304" y="169603"/>
            <a:ext cx="1588" cy="4651375"/>
          </a:xfrm>
          <a:custGeom>
            <a:avLst/>
            <a:gdLst>
              <a:gd name="T0" fmla="*/ 0 w 1"/>
              <a:gd name="T1" fmla="*/ 0 h 2930"/>
              <a:gd name="T2" fmla="*/ 2147483647 w 1"/>
              <a:gd name="T3" fmla="*/ 2147483647 h 2930"/>
              <a:gd name="T4" fmla="*/ 0 60000 65536"/>
              <a:gd name="T5" fmla="*/ 0 60000 65536"/>
              <a:gd name="T6" fmla="*/ 0 w 1"/>
              <a:gd name="T7" fmla="*/ 0 h 2930"/>
              <a:gd name="T8" fmla="*/ 1 w 1"/>
              <a:gd name="T9" fmla="*/ 2930 h 29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930">
                <a:moveTo>
                  <a:pt x="0" y="0"/>
                </a:moveTo>
                <a:lnTo>
                  <a:pt x="1" y="293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" name="Freeform 35"/>
          <p:cNvSpPr>
            <a:spLocks/>
          </p:cNvSpPr>
          <p:nvPr/>
        </p:nvSpPr>
        <p:spPr bwMode="auto">
          <a:xfrm>
            <a:off x="8918154" y="169603"/>
            <a:ext cx="4763" cy="4640263"/>
          </a:xfrm>
          <a:custGeom>
            <a:avLst/>
            <a:gdLst>
              <a:gd name="T0" fmla="*/ 0 w 3"/>
              <a:gd name="T1" fmla="*/ 0 h 2923"/>
              <a:gd name="T2" fmla="*/ 2147483647 w 3"/>
              <a:gd name="T3" fmla="*/ 2147483647 h 2923"/>
              <a:gd name="T4" fmla="*/ 0 60000 65536"/>
              <a:gd name="T5" fmla="*/ 0 60000 65536"/>
              <a:gd name="T6" fmla="*/ 0 w 3"/>
              <a:gd name="T7" fmla="*/ 0 h 2923"/>
              <a:gd name="T8" fmla="*/ 3 w 3"/>
              <a:gd name="T9" fmla="*/ 2923 h 292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2923">
                <a:moveTo>
                  <a:pt x="0" y="0"/>
                </a:moveTo>
                <a:lnTo>
                  <a:pt x="3" y="2923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2" name="Freeform 36"/>
          <p:cNvSpPr>
            <a:spLocks/>
          </p:cNvSpPr>
          <p:nvPr/>
        </p:nvSpPr>
        <p:spPr bwMode="auto">
          <a:xfrm>
            <a:off x="5168479" y="163253"/>
            <a:ext cx="3749675" cy="3175"/>
          </a:xfrm>
          <a:custGeom>
            <a:avLst/>
            <a:gdLst>
              <a:gd name="T0" fmla="*/ 2147483647 w 2362"/>
              <a:gd name="T1" fmla="*/ 0 h 2"/>
              <a:gd name="T2" fmla="*/ 0 w 2362"/>
              <a:gd name="T3" fmla="*/ 2147483647 h 2"/>
              <a:gd name="T4" fmla="*/ 0 60000 65536"/>
              <a:gd name="T5" fmla="*/ 0 60000 65536"/>
              <a:gd name="T6" fmla="*/ 0 w 2362"/>
              <a:gd name="T7" fmla="*/ 0 h 2"/>
              <a:gd name="T8" fmla="*/ 2362 w 2362"/>
              <a:gd name="T9" fmla="*/ 2 h 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62" h="2">
                <a:moveTo>
                  <a:pt x="2362" y="0"/>
                </a:moveTo>
                <a:lnTo>
                  <a:pt x="0" y="2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" name="Line 37"/>
          <p:cNvSpPr>
            <a:spLocks noChangeShapeType="1"/>
          </p:cNvSpPr>
          <p:nvPr/>
        </p:nvSpPr>
        <p:spPr bwMode="auto">
          <a:xfrm flipH="1">
            <a:off x="5165304" y="4800341"/>
            <a:ext cx="37338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" name="Line 38"/>
          <p:cNvSpPr>
            <a:spLocks noChangeShapeType="1"/>
          </p:cNvSpPr>
          <p:nvPr/>
        </p:nvSpPr>
        <p:spPr bwMode="auto">
          <a:xfrm>
            <a:off x="7070304" y="2703253"/>
            <a:ext cx="381000" cy="533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" name="Line 39"/>
          <p:cNvSpPr>
            <a:spLocks noChangeShapeType="1"/>
          </p:cNvSpPr>
          <p:nvPr/>
        </p:nvSpPr>
        <p:spPr bwMode="auto">
          <a:xfrm flipH="1">
            <a:off x="5165304" y="3793866"/>
            <a:ext cx="1905000" cy="10048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" name="Freeform 40"/>
          <p:cNvSpPr>
            <a:spLocks/>
          </p:cNvSpPr>
          <p:nvPr/>
        </p:nvSpPr>
        <p:spPr bwMode="auto">
          <a:xfrm>
            <a:off x="6698829" y="2655628"/>
            <a:ext cx="371475" cy="590550"/>
          </a:xfrm>
          <a:custGeom>
            <a:avLst/>
            <a:gdLst>
              <a:gd name="T0" fmla="*/ 2147483647 w 234"/>
              <a:gd name="T1" fmla="*/ 0 h 372"/>
              <a:gd name="T2" fmla="*/ 0 w 234"/>
              <a:gd name="T3" fmla="*/ 2147483647 h 372"/>
              <a:gd name="T4" fmla="*/ 0 60000 65536"/>
              <a:gd name="T5" fmla="*/ 0 60000 65536"/>
              <a:gd name="T6" fmla="*/ 0 w 234"/>
              <a:gd name="T7" fmla="*/ 0 h 372"/>
              <a:gd name="T8" fmla="*/ 234 w 234"/>
              <a:gd name="T9" fmla="*/ 372 h 37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4" h="372">
                <a:moveTo>
                  <a:pt x="234" y="0"/>
                </a:moveTo>
                <a:lnTo>
                  <a:pt x="0" y="372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" name="Freeform 41"/>
          <p:cNvSpPr>
            <a:spLocks/>
          </p:cNvSpPr>
          <p:nvPr/>
        </p:nvSpPr>
        <p:spPr bwMode="auto">
          <a:xfrm>
            <a:off x="5174829" y="3241416"/>
            <a:ext cx="1519238" cy="1552575"/>
          </a:xfrm>
          <a:custGeom>
            <a:avLst/>
            <a:gdLst>
              <a:gd name="T0" fmla="*/ 2147483647 w 957"/>
              <a:gd name="T1" fmla="*/ 0 h 978"/>
              <a:gd name="T2" fmla="*/ 0 w 957"/>
              <a:gd name="T3" fmla="*/ 2147483647 h 978"/>
              <a:gd name="T4" fmla="*/ 0 60000 65536"/>
              <a:gd name="T5" fmla="*/ 0 60000 65536"/>
              <a:gd name="T6" fmla="*/ 0 w 957"/>
              <a:gd name="T7" fmla="*/ 0 h 978"/>
              <a:gd name="T8" fmla="*/ 957 w 957"/>
              <a:gd name="T9" fmla="*/ 978 h 97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57" h="978">
                <a:moveTo>
                  <a:pt x="957" y="0"/>
                </a:moveTo>
                <a:lnTo>
                  <a:pt x="0" y="978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" name="Line 42"/>
          <p:cNvSpPr>
            <a:spLocks noChangeShapeType="1"/>
          </p:cNvSpPr>
          <p:nvPr/>
        </p:nvSpPr>
        <p:spPr bwMode="auto">
          <a:xfrm flipH="1" flipV="1">
            <a:off x="6613104" y="2169853"/>
            <a:ext cx="457200" cy="5111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" name="Line 43"/>
          <p:cNvSpPr>
            <a:spLocks noChangeShapeType="1"/>
          </p:cNvSpPr>
          <p:nvPr/>
        </p:nvSpPr>
        <p:spPr bwMode="auto">
          <a:xfrm flipV="1">
            <a:off x="7070304" y="2169853"/>
            <a:ext cx="493713" cy="4968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0" name="Freeform 44"/>
          <p:cNvSpPr>
            <a:spLocks/>
          </p:cNvSpPr>
          <p:nvPr/>
        </p:nvSpPr>
        <p:spPr bwMode="auto">
          <a:xfrm>
            <a:off x="7067129" y="169603"/>
            <a:ext cx="1857375" cy="234950"/>
          </a:xfrm>
          <a:custGeom>
            <a:avLst/>
            <a:gdLst>
              <a:gd name="T0" fmla="*/ 2147483647 w 1170"/>
              <a:gd name="T1" fmla="*/ 0 h 148"/>
              <a:gd name="T2" fmla="*/ 0 w 1170"/>
              <a:gd name="T3" fmla="*/ 2147483647 h 148"/>
              <a:gd name="T4" fmla="*/ 0 60000 65536"/>
              <a:gd name="T5" fmla="*/ 0 60000 65536"/>
              <a:gd name="T6" fmla="*/ 0 w 1170"/>
              <a:gd name="T7" fmla="*/ 0 h 148"/>
              <a:gd name="T8" fmla="*/ 1170 w 1170"/>
              <a:gd name="T9" fmla="*/ 148 h 1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70" h="148">
                <a:moveTo>
                  <a:pt x="1170" y="0"/>
                </a:moveTo>
                <a:lnTo>
                  <a:pt x="0" y="148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1" name="Line 45"/>
          <p:cNvSpPr>
            <a:spLocks noChangeShapeType="1"/>
          </p:cNvSpPr>
          <p:nvPr/>
        </p:nvSpPr>
        <p:spPr bwMode="auto">
          <a:xfrm flipV="1">
            <a:off x="6595642" y="2169853"/>
            <a:ext cx="9493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" name="Freeform 47"/>
          <p:cNvSpPr>
            <a:spLocks/>
          </p:cNvSpPr>
          <p:nvPr/>
        </p:nvSpPr>
        <p:spPr bwMode="auto">
          <a:xfrm>
            <a:off x="5171654" y="166428"/>
            <a:ext cx="1892300" cy="234950"/>
          </a:xfrm>
          <a:custGeom>
            <a:avLst/>
            <a:gdLst>
              <a:gd name="T0" fmla="*/ 0 w 1192"/>
              <a:gd name="T1" fmla="*/ 0 h 148"/>
              <a:gd name="T2" fmla="*/ 2147483647 w 1192"/>
              <a:gd name="T3" fmla="*/ 2147483647 h 148"/>
              <a:gd name="T4" fmla="*/ 0 60000 65536"/>
              <a:gd name="T5" fmla="*/ 0 60000 65536"/>
              <a:gd name="T6" fmla="*/ 0 w 1192"/>
              <a:gd name="T7" fmla="*/ 0 h 148"/>
              <a:gd name="T8" fmla="*/ 1192 w 1192"/>
              <a:gd name="T9" fmla="*/ 148 h 1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92" h="148">
                <a:moveTo>
                  <a:pt x="0" y="0"/>
                </a:moveTo>
                <a:lnTo>
                  <a:pt x="1192" y="148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3" name="Freeform 48"/>
          <p:cNvSpPr>
            <a:spLocks/>
          </p:cNvSpPr>
          <p:nvPr/>
        </p:nvSpPr>
        <p:spPr bwMode="auto">
          <a:xfrm>
            <a:off x="6613104" y="391853"/>
            <a:ext cx="454025" cy="1773238"/>
          </a:xfrm>
          <a:custGeom>
            <a:avLst/>
            <a:gdLst>
              <a:gd name="T0" fmla="*/ 0 w 286"/>
              <a:gd name="T1" fmla="*/ 2147483647 h 1117"/>
              <a:gd name="T2" fmla="*/ 2147483647 w 286"/>
              <a:gd name="T3" fmla="*/ 0 h 1117"/>
              <a:gd name="T4" fmla="*/ 0 60000 65536"/>
              <a:gd name="T5" fmla="*/ 0 60000 65536"/>
              <a:gd name="T6" fmla="*/ 0 w 286"/>
              <a:gd name="T7" fmla="*/ 0 h 1117"/>
              <a:gd name="T8" fmla="*/ 286 w 286"/>
              <a:gd name="T9" fmla="*/ 1117 h 11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6" h="1117">
                <a:moveTo>
                  <a:pt x="0" y="1117"/>
                </a:moveTo>
                <a:lnTo>
                  <a:pt x="286" y="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" name="Freeform 49"/>
          <p:cNvSpPr>
            <a:spLocks/>
          </p:cNvSpPr>
          <p:nvPr/>
        </p:nvSpPr>
        <p:spPr bwMode="auto">
          <a:xfrm>
            <a:off x="7070304" y="398203"/>
            <a:ext cx="457200" cy="1766888"/>
          </a:xfrm>
          <a:custGeom>
            <a:avLst/>
            <a:gdLst>
              <a:gd name="T0" fmla="*/ 2147483647 w 288"/>
              <a:gd name="T1" fmla="*/ 2147483647 h 1113"/>
              <a:gd name="T2" fmla="*/ 0 w 288"/>
              <a:gd name="T3" fmla="*/ 0 h 1113"/>
              <a:gd name="T4" fmla="*/ 0 60000 65536"/>
              <a:gd name="T5" fmla="*/ 0 60000 65536"/>
              <a:gd name="T6" fmla="*/ 0 w 288"/>
              <a:gd name="T7" fmla="*/ 0 h 1113"/>
              <a:gd name="T8" fmla="*/ 288 w 288"/>
              <a:gd name="T9" fmla="*/ 1113 h 1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8" h="1113">
                <a:moveTo>
                  <a:pt x="288" y="1113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" name="Line 50"/>
          <p:cNvSpPr>
            <a:spLocks noChangeShapeType="1"/>
          </p:cNvSpPr>
          <p:nvPr/>
        </p:nvSpPr>
        <p:spPr bwMode="auto">
          <a:xfrm>
            <a:off x="5892379" y="2357178"/>
            <a:ext cx="1177925" cy="3063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" name="Line 52"/>
          <p:cNvSpPr>
            <a:spLocks noChangeShapeType="1"/>
          </p:cNvSpPr>
          <p:nvPr/>
        </p:nvSpPr>
        <p:spPr bwMode="auto">
          <a:xfrm>
            <a:off x="7451304" y="3236653"/>
            <a:ext cx="1447800" cy="156051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" name="Line 51"/>
          <p:cNvSpPr>
            <a:spLocks noChangeShapeType="1"/>
          </p:cNvSpPr>
          <p:nvPr/>
        </p:nvSpPr>
        <p:spPr bwMode="auto">
          <a:xfrm flipV="1">
            <a:off x="7070304" y="2357178"/>
            <a:ext cx="1143000" cy="3048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9" name="Oval 13"/>
          <p:cNvSpPr>
            <a:spLocks noChangeArrowheads="1"/>
          </p:cNvSpPr>
          <p:nvPr/>
        </p:nvSpPr>
        <p:spPr bwMode="auto">
          <a:xfrm>
            <a:off x="7030617" y="262705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30" name="Line 53"/>
          <p:cNvSpPr>
            <a:spLocks noChangeShapeType="1"/>
          </p:cNvSpPr>
          <p:nvPr/>
        </p:nvSpPr>
        <p:spPr bwMode="auto">
          <a:xfrm>
            <a:off x="6689304" y="3236653"/>
            <a:ext cx="762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1" name="Line 54"/>
          <p:cNvSpPr>
            <a:spLocks noChangeShapeType="1"/>
          </p:cNvSpPr>
          <p:nvPr/>
        </p:nvSpPr>
        <p:spPr bwMode="auto">
          <a:xfrm>
            <a:off x="7070304" y="3803391"/>
            <a:ext cx="1828800" cy="990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2" name="Line 55"/>
          <p:cNvSpPr>
            <a:spLocks noChangeShapeType="1"/>
          </p:cNvSpPr>
          <p:nvPr/>
        </p:nvSpPr>
        <p:spPr bwMode="auto">
          <a:xfrm flipH="1" flipV="1">
            <a:off x="7549729" y="2169853"/>
            <a:ext cx="665163" cy="1873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3" name="Line 56"/>
          <p:cNvSpPr>
            <a:spLocks noChangeShapeType="1"/>
          </p:cNvSpPr>
          <p:nvPr/>
        </p:nvSpPr>
        <p:spPr bwMode="auto">
          <a:xfrm>
            <a:off x="8213304" y="2357178"/>
            <a:ext cx="685800" cy="2438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4" name="Freeform 57"/>
          <p:cNvSpPr>
            <a:spLocks/>
          </p:cNvSpPr>
          <p:nvPr/>
        </p:nvSpPr>
        <p:spPr bwMode="auto">
          <a:xfrm>
            <a:off x="8213304" y="166428"/>
            <a:ext cx="704850" cy="2190750"/>
          </a:xfrm>
          <a:custGeom>
            <a:avLst/>
            <a:gdLst>
              <a:gd name="T0" fmla="*/ 2147483647 w 444"/>
              <a:gd name="T1" fmla="*/ 0 h 1380"/>
              <a:gd name="T2" fmla="*/ 0 w 444"/>
              <a:gd name="T3" fmla="*/ 2147483647 h 1380"/>
              <a:gd name="T4" fmla="*/ 0 60000 65536"/>
              <a:gd name="T5" fmla="*/ 0 60000 65536"/>
              <a:gd name="T6" fmla="*/ 0 w 444"/>
              <a:gd name="T7" fmla="*/ 0 h 1380"/>
              <a:gd name="T8" fmla="*/ 444 w 444"/>
              <a:gd name="T9" fmla="*/ 1380 h 13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1380">
                <a:moveTo>
                  <a:pt x="444" y="0"/>
                </a:moveTo>
                <a:lnTo>
                  <a:pt x="0" y="138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" name="Oval 17"/>
          <p:cNvSpPr>
            <a:spLocks noChangeArrowheads="1"/>
          </p:cNvSpPr>
          <p:nvPr/>
        </p:nvSpPr>
        <p:spPr bwMode="auto">
          <a:xfrm>
            <a:off x="8873704" y="475747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36" name="Freeform 58"/>
          <p:cNvSpPr>
            <a:spLocks/>
          </p:cNvSpPr>
          <p:nvPr/>
        </p:nvSpPr>
        <p:spPr bwMode="auto">
          <a:xfrm>
            <a:off x="8200604" y="172778"/>
            <a:ext cx="712788" cy="850900"/>
          </a:xfrm>
          <a:custGeom>
            <a:avLst/>
            <a:gdLst>
              <a:gd name="T0" fmla="*/ 2147483647 w 860"/>
              <a:gd name="T1" fmla="*/ 0 h 1261"/>
              <a:gd name="T2" fmla="*/ 0 w 860"/>
              <a:gd name="T3" fmla="*/ 2147483647 h 1261"/>
              <a:gd name="T4" fmla="*/ 0 60000 65536"/>
              <a:gd name="T5" fmla="*/ 0 60000 65536"/>
              <a:gd name="T6" fmla="*/ 0 w 860"/>
              <a:gd name="T7" fmla="*/ 0 h 1261"/>
              <a:gd name="T8" fmla="*/ 860 w 860"/>
              <a:gd name="T9" fmla="*/ 1261 h 1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60" h="1261">
                <a:moveTo>
                  <a:pt x="860" y="0"/>
                </a:moveTo>
                <a:lnTo>
                  <a:pt x="0" y="1261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7" name="Oval 59"/>
          <p:cNvSpPr>
            <a:spLocks noChangeArrowheads="1"/>
          </p:cNvSpPr>
          <p:nvPr/>
        </p:nvSpPr>
        <p:spPr bwMode="auto">
          <a:xfrm>
            <a:off x="8864179" y="144203"/>
            <a:ext cx="85725" cy="825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38" name="Freeform 70"/>
          <p:cNvSpPr>
            <a:spLocks/>
          </p:cNvSpPr>
          <p:nvPr/>
        </p:nvSpPr>
        <p:spPr bwMode="auto">
          <a:xfrm>
            <a:off x="7070304" y="3246178"/>
            <a:ext cx="419100" cy="566738"/>
          </a:xfrm>
          <a:custGeom>
            <a:avLst/>
            <a:gdLst>
              <a:gd name="T0" fmla="*/ 2147483647 w 264"/>
              <a:gd name="T1" fmla="*/ 0 h 357"/>
              <a:gd name="T2" fmla="*/ 0 w 264"/>
              <a:gd name="T3" fmla="*/ 2147483647 h 357"/>
              <a:gd name="T4" fmla="*/ 0 60000 65536"/>
              <a:gd name="T5" fmla="*/ 0 60000 65536"/>
              <a:gd name="T6" fmla="*/ 0 w 264"/>
              <a:gd name="T7" fmla="*/ 0 h 357"/>
              <a:gd name="T8" fmla="*/ 264 w 264"/>
              <a:gd name="T9" fmla="*/ 357 h 3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4" h="357">
                <a:moveTo>
                  <a:pt x="264" y="0"/>
                </a:moveTo>
                <a:lnTo>
                  <a:pt x="0" y="357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" name="Freeform 71"/>
          <p:cNvSpPr>
            <a:spLocks/>
          </p:cNvSpPr>
          <p:nvPr/>
        </p:nvSpPr>
        <p:spPr bwMode="auto">
          <a:xfrm>
            <a:off x="6694067" y="3236653"/>
            <a:ext cx="371475" cy="561975"/>
          </a:xfrm>
          <a:custGeom>
            <a:avLst/>
            <a:gdLst>
              <a:gd name="T0" fmla="*/ 0 w 234"/>
              <a:gd name="T1" fmla="*/ 0 h 354"/>
              <a:gd name="T2" fmla="*/ 2147483647 w 234"/>
              <a:gd name="T3" fmla="*/ 2147483647 h 354"/>
              <a:gd name="T4" fmla="*/ 0 60000 65536"/>
              <a:gd name="T5" fmla="*/ 0 60000 65536"/>
              <a:gd name="T6" fmla="*/ 0 w 234"/>
              <a:gd name="T7" fmla="*/ 0 h 354"/>
              <a:gd name="T8" fmla="*/ 234 w 234"/>
              <a:gd name="T9" fmla="*/ 354 h 3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4" h="354">
                <a:moveTo>
                  <a:pt x="0" y="0"/>
                </a:moveTo>
                <a:lnTo>
                  <a:pt x="234" y="354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" name="Freeform 72"/>
          <p:cNvSpPr>
            <a:spLocks/>
          </p:cNvSpPr>
          <p:nvPr/>
        </p:nvSpPr>
        <p:spPr bwMode="auto">
          <a:xfrm>
            <a:off x="5165304" y="188653"/>
            <a:ext cx="720725" cy="2193925"/>
          </a:xfrm>
          <a:custGeom>
            <a:avLst/>
            <a:gdLst>
              <a:gd name="T0" fmla="*/ 0 w 454"/>
              <a:gd name="T1" fmla="*/ 0 h 1382"/>
              <a:gd name="T2" fmla="*/ 2147483647 w 454"/>
              <a:gd name="T3" fmla="*/ 2147483647 h 1382"/>
              <a:gd name="T4" fmla="*/ 0 60000 65536"/>
              <a:gd name="T5" fmla="*/ 0 60000 65536"/>
              <a:gd name="T6" fmla="*/ 0 w 454"/>
              <a:gd name="T7" fmla="*/ 0 h 1382"/>
              <a:gd name="T8" fmla="*/ 454 w 454"/>
              <a:gd name="T9" fmla="*/ 1382 h 13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4" h="1382">
                <a:moveTo>
                  <a:pt x="0" y="0"/>
                </a:moveTo>
                <a:lnTo>
                  <a:pt x="454" y="1382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1" name="Freeform 73"/>
          <p:cNvSpPr>
            <a:spLocks/>
          </p:cNvSpPr>
          <p:nvPr/>
        </p:nvSpPr>
        <p:spPr bwMode="auto">
          <a:xfrm>
            <a:off x="5889204" y="2355591"/>
            <a:ext cx="804863" cy="881062"/>
          </a:xfrm>
          <a:custGeom>
            <a:avLst/>
            <a:gdLst>
              <a:gd name="T0" fmla="*/ 0 w 507"/>
              <a:gd name="T1" fmla="*/ 0 h 555"/>
              <a:gd name="T2" fmla="*/ 2147483647 w 507"/>
              <a:gd name="T3" fmla="*/ 2147483647 h 555"/>
              <a:gd name="T4" fmla="*/ 0 60000 65536"/>
              <a:gd name="T5" fmla="*/ 0 60000 65536"/>
              <a:gd name="T6" fmla="*/ 0 w 507"/>
              <a:gd name="T7" fmla="*/ 0 h 555"/>
              <a:gd name="T8" fmla="*/ 507 w 507"/>
              <a:gd name="T9" fmla="*/ 555 h 5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7" h="555">
                <a:moveTo>
                  <a:pt x="0" y="0"/>
                </a:moveTo>
                <a:lnTo>
                  <a:pt x="507" y="555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2" name="Freeform 74"/>
          <p:cNvSpPr>
            <a:spLocks/>
          </p:cNvSpPr>
          <p:nvPr/>
        </p:nvSpPr>
        <p:spPr bwMode="auto">
          <a:xfrm>
            <a:off x="7489404" y="2357178"/>
            <a:ext cx="717550" cy="873125"/>
          </a:xfrm>
          <a:custGeom>
            <a:avLst/>
            <a:gdLst>
              <a:gd name="T0" fmla="*/ 2147483647 w 452"/>
              <a:gd name="T1" fmla="*/ 0 h 550"/>
              <a:gd name="T2" fmla="*/ 0 w 452"/>
              <a:gd name="T3" fmla="*/ 2147483647 h 550"/>
              <a:gd name="T4" fmla="*/ 0 60000 65536"/>
              <a:gd name="T5" fmla="*/ 0 60000 65536"/>
              <a:gd name="T6" fmla="*/ 0 w 452"/>
              <a:gd name="T7" fmla="*/ 0 h 550"/>
              <a:gd name="T8" fmla="*/ 452 w 452"/>
              <a:gd name="T9" fmla="*/ 550 h 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2" h="550">
                <a:moveTo>
                  <a:pt x="452" y="0"/>
                </a:moveTo>
                <a:lnTo>
                  <a:pt x="0" y="55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3" name="Oval 22"/>
          <p:cNvSpPr>
            <a:spLocks noChangeArrowheads="1"/>
          </p:cNvSpPr>
          <p:nvPr/>
        </p:nvSpPr>
        <p:spPr bwMode="auto">
          <a:xfrm>
            <a:off x="7030617" y="377005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44" name="Oval 18"/>
          <p:cNvSpPr>
            <a:spLocks noChangeArrowheads="1"/>
          </p:cNvSpPr>
          <p:nvPr/>
        </p:nvSpPr>
        <p:spPr bwMode="auto">
          <a:xfrm>
            <a:off x="5138317" y="13785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47" name="Line 64"/>
          <p:cNvSpPr>
            <a:spLocks noChangeShapeType="1"/>
          </p:cNvSpPr>
          <p:nvPr/>
        </p:nvSpPr>
        <p:spPr bwMode="auto">
          <a:xfrm>
            <a:off x="5165304" y="166428"/>
            <a:ext cx="375285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" name="Line 65"/>
          <p:cNvSpPr>
            <a:spLocks noChangeShapeType="1"/>
          </p:cNvSpPr>
          <p:nvPr/>
        </p:nvSpPr>
        <p:spPr bwMode="auto">
          <a:xfrm>
            <a:off x="8918154" y="155316"/>
            <a:ext cx="0" cy="464661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" name="Freeform 74"/>
          <p:cNvSpPr>
            <a:spLocks/>
          </p:cNvSpPr>
          <p:nvPr/>
        </p:nvSpPr>
        <p:spPr bwMode="auto">
          <a:xfrm>
            <a:off x="7997404" y="2361941"/>
            <a:ext cx="211138" cy="804862"/>
          </a:xfrm>
          <a:custGeom>
            <a:avLst/>
            <a:gdLst>
              <a:gd name="T0" fmla="*/ 2147483647 w 452"/>
              <a:gd name="T1" fmla="*/ 0 h 550"/>
              <a:gd name="T2" fmla="*/ 0 w 452"/>
              <a:gd name="T3" fmla="*/ 2147483647 h 550"/>
              <a:gd name="T4" fmla="*/ 0 60000 65536"/>
              <a:gd name="T5" fmla="*/ 0 60000 65536"/>
              <a:gd name="T6" fmla="*/ 0 w 452"/>
              <a:gd name="T7" fmla="*/ 0 h 550"/>
              <a:gd name="T8" fmla="*/ 452 w 452"/>
              <a:gd name="T9" fmla="*/ 550 h 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2" h="550">
                <a:moveTo>
                  <a:pt x="452" y="0"/>
                </a:moveTo>
                <a:lnTo>
                  <a:pt x="0" y="55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" name="Freeform 74"/>
          <p:cNvSpPr>
            <a:spLocks/>
          </p:cNvSpPr>
          <p:nvPr/>
        </p:nvSpPr>
        <p:spPr bwMode="auto">
          <a:xfrm>
            <a:off x="7494167" y="3166803"/>
            <a:ext cx="484187" cy="73025"/>
          </a:xfrm>
          <a:custGeom>
            <a:avLst/>
            <a:gdLst>
              <a:gd name="T0" fmla="*/ 2147483647 w 452"/>
              <a:gd name="T1" fmla="*/ 0 h 550"/>
              <a:gd name="T2" fmla="*/ 0 w 452"/>
              <a:gd name="T3" fmla="*/ 2147483647 h 550"/>
              <a:gd name="T4" fmla="*/ 0 60000 65536"/>
              <a:gd name="T5" fmla="*/ 0 60000 65536"/>
              <a:gd name="T6" fmla="*/ 0 w 452"/>
              <a:gd name="T7" fmla="*/ 0 h 550"/>
              <a:gd name="T8" fmla="*/ 452 w 452"/>
              <a:gd name="T9" fmla="*/ 550 h 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2" h="550">
                <a:moveTo>
                  <a:pt x="452" y="0"/>
                </a:moveTo>
                <a:lnTo>
                  <a:pt x="0" y="550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" name="Line 56"/>
          <p:cNvSpPr>
            <a:spLocks noChangeShapeType="1"/>
          </p:cNvSpPr>
          <p:nvPr/>
        </p:nvSpPr>
        <p:spPr bwMode="auto">
          <a:xfrm>
            <a:off x="7989467" y="3171566"/>
            <a:ext cx="895350" cy="160813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" name="Oval 69"/>
          <p:cNvSpPr>
            <a:spLocks noChangeArrowheads="1"/>
          </p:cNvSpPr>
          <p:nvPr/>
        </p:nvSpPr>
        <p:spPr bwMode="auto">
          <a:xfrm>
            <a:off x="7451304" y="3203316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53" name="Oval 23"/>
          <p:cNvSpPr>
            <a:spLocks noChangeArrowheads="1"/>
          </p:cNvSpPr>
          <p:nvPr/>
        </p:nvSpPr>
        <p:spPr bwMode="auto">
          <a:xfrm>
            <a:off x="7951367" y="3136641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54" name="Line 31"/>
          <p:cNvSpPr>
            <a:spLocks noChangeShapeType="1"/>
          </p:cNvSpPr>
          <p:nvPr/>
        </p:nvSpPr>
        <p:spPr bwMode="auto">
          <a:xfrm flipH="1">
            <a:off x="5170067" y="3163628"/>
            <a:ext cx="955675" cy="16160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5" name="Oval 16"/>
          <p:cNvSpPr>
            <a:spLocks noChangeArrowheads="1"/>
          </p:cNvSpPr>
          <p:nvPr/>
        </p:nvSpPr>
        <p:spPr bwMode="auto">
          <a:xfrm>
            <a:off x="5138317" y="475747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56" name="Line 67"/>
          <p:cNvSpPr>
            <a:spLocks noChangeShapeType="1"/>
          </p:cNvSpPr>
          <p:nvPr/>
        </p:nvSpPr>
        <p:spPr bwMode="auto">
          <a:xfrm>
            <a:off x="5163717" y="4801928"/>
            <a:ext cx="3762375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" name="Line 66"/>
          <p:cNvSpPr>
            <a:spLocks noChangeShapeType="1"/>
          </p:cNvSpPr>
          <p:nvPr/>
        </p:nvSpPr>
        <p:spPr bwMode="auto">
          <a:xfrm>
            <a:off x="5171654" y="158491"/>
            <a:ext cx="0" cy="464661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Line 29"/>
          <p:cNvSpPr>
            <a:spLocks noChangeShapeType="1"/>
          </p:cNvSpPr>
          <p:nvPr/>
        </p:nvSpPr>
        <p:spPr bwMode="auto">
          <a:xfrm flipH="1" flipV="1">
            <a:off x="6114629" y="3166803"/>
            <a:ext cx="581025" cy="7143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" name="Line 29"/>
          <p:cNvSpPr>
            <a:spLocks noChangeShapeType="1"/>
          </p:cNvSpPr>
          <p:nvPr/>
        </p:nvSpPr>
        <p:spPr bwMode="auto">
          <a:xfrm>
            <a:off x="5897142" y="2369878"/>
            <a:ext cx="228600" cy="78581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" name="Oval 23"/>
          <p:cNvSpPr>
            <a:spLocks noChangeArrowheads="1"/>
          </p:cNvSpPr>
          <p:nvPr/>
        </p:nvSpPr>
        <p:spPr bwMode="auto">
          <a:xfrm>
            <a:off x="6660729" y="3203316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61" name="Oval 23"/>
          <p:cNvSpPr>
            <a:spLocks noChangeArrowheads="1"/>
          </p:cNvSpPr>
          <p:nvPr/>
        </p:nvSpPr>
        <p:spPr bwMode="auto">
          <a:xfrm>
            <a:off x="6093992" y="313187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62" name="Line 29"/>
          <p:cNvSpPr>
            <a:spLocks noChangeShapeType="1"/>
          </p:cNvSpPr>
          <p:nvPr/>
        </p:nvSpPr>
        <p:spPr bwMode="auto">
          <a:xfrm flipV="1">
            <a:off x="5893967" y="1034791"/>
            <a:ext cx="26987" cy="13350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" name="Line 29"/>
          <p:cNvSpPr>
            <a:spLocks noChangeShapeType="1"/>
          </p:cNvSpPr>
          <p:nvPr/>
        </p:nvSpPr>
        <p:spPr bwMode="auto">
          <a:xfrm>
            <a:off x="5922542" y="1034791"/>
            <a:ext cx="676275" cy="1143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4" name="Line 29"/>
          <p:cNvSpPr>
            <a:spLocks noChangeShapeType="1"/>
          </p:cNvSpPr>
          <p:nvPr/>
        </p:nvSpPr>
        <p:spPr bwMode="auto">
          <a:xfrm flipH="1">
            <a:off x="5917779" y="395028"/>
            <a:ext cx="1162050" cy="6318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5" name="Oval 24"/>
          <p:cNvSpPr>
            <a:spLocks noChangeArrowheads="1"/>
          </p:cNvSpPr>
          <p:nvPr/>
        </p:nvSpPr>
        <p:spPr bwMode="auto">
          <a:xfrm>
            <a:off x="5851104" y="232225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66" name="Oval 14"/>
          <p:cNvSpPr>
            <a:spLocks noChangeArrowheads="1"/>
          </p:cNvSpPr>
          <p:nvPr/>
        </p:nvSpPr>
        <p:spPr bwMode="auto">
          <a:xfrm>
            <a:off x="6563892" y="213810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67" name="Oval 23"/>
          <p:cNvSpPr>
            <a:spLocks noChangeArrowheads="1"/>
          </p:cNvSpPr>
          <p:nvPr/>
        </p:nvSpPr>
        <p:spPr bwMode="auto">
          <a:xfrm>
            <a:off x="5884442" y="993516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68" name="Line 55"/>
          <p:cNvSpPr>
            <a:spLocks noChangeShapeType="1"/>
          </p:cNvSpPr>
          <p:nvPr/>
        </p:nvSpPr>
        <p:spPr bwMode="auto">
          <a:xfrm flipV="1">
            <a:off x="7546554" y="1023678"/>
            <a:ext cx="657225" cy="115093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9" name="Line 55"/>
          <p:cNvSpPr>
            <a:spLocks noChangeShapeType="1"/>
          </p:cNvSpPr>
          <p:nvPr/>
        </p:nvSpPr>
        <p:spPr bwMode="auto">
          <a:xfrm flipH="1" flipV="1">
            <a:off x="8205367" y="1026853"/>
            <a:ext cx="0" cy="13350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" name="Line 55"/>
          <p:cNvSpPr>
            <a:spLocks noChangeShapeType="1"/>
          </p:cNvSpPr>
          <p:nvPr/>
        </p:nvSpPr>
        <p:spPr bwMode="auto">
          <a:xfrm flipH="1" flipV="1">
            <a:off x="7071892" y="406141"/>
            <a:ext cx="1125537" cy="6127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1" name="Oval 25"/>
          <p:cNvSpPr>
            <a:spLocks noChangeArrowheads="1"/>
          </p:cNvSpPr>
          <p:nvPr/>
        </p:nvSpPr>
        <p:spPr bwMode="auto">
          <a:xfrm>
            <a:off x="8172029" y="232225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72" name="Oval 15"/>
          <p:cNvSpPr>
            <a:spLocks noChangeArrowheads="1"/>
          </p:cNvSpPr>
          <p:nvPr/>
        </p:nvSpPr>
        <p:spPr bwMode="auto">
          <a:xfrm>
            <a:off x="7510042" y="213810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73" name="Oval 46"/>
          <p:cNvSpPr>
            <a:spLocks noChangeArrowheads="1"/>
          </p:cNvSpPr>
          <p:nvPr/>
        </p:nvSpPr>
        <p:spPr bwMode="auto">
          <a:xfrm>
            <a:off x="7033792" y="36327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274" name="Oval 23"/>
          <p:cNvSpPr>
            <a:spLocks noChangeArrowheads="1"/>
          </p:cNvSpPr>
          <p:nvPr/>
        </p:nvSpPr>
        <p:spPr bwMode="auto">
          <a:xfrm>
            <a:off x="8165679" y="98875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Pre-Processing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9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7" grpId="0" animBg="1"/>
      <p:bldP spid="248" grpId="0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7" grpId="0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8750" y="712523"/>
            <a:ext cx="9144000" cy="1820300"/>
          </a:xfrm>
        </p:spPr>
        <p:txBody>
          <a:bodyPr/>
          <a:lstStyle/>
          <a:p>
            <a:pPr algn="l" eaLnBrk="1" hangingPunct="1"/>
            <a:r>
              <a:rPr lang="en-US" sz="3600" dirty="0">
                <a:latin typeface="Tahoma" pitchFamily="34" charset="0"/>
                <a:cs typeface="Tahoma" pitchFamily="34" charset="0"/>
              </a:rPr>
              <a:t>Compressing Face Images: </a:t>
            </a:r>
            <a:br>
              <a:rPr lang="en-US" sz="3600" dirty="0">
                <a:latin typeface="Tahoma" pitchFamily="34" charset="0"/>
                <a:cs typeface="Tahoma" pitchFamily="34" charset="0"/>
              </a:rPr>
            </a:br>
            <a:br>
              <a:rPr lang="en-US" sz="3600" dirty="0">
                <a:latin typeface="Tahoma" pitchFamily="34" charset="0"/>
                <a:cs typeface="Tahoma" pitchFamily="34" charset="0"/>
              </a:rPr>
            </a:br>
            <a:r>
              <a:rPr lang="en-US" sz="3600" dirty="0">
                <a:latin typeface="Tahoma" pitchFamily="34" charset="0"/>
                <a:cs typeface="Tahoma" pitchFamily="34" charset="0"/>
              </a:rPr>
              <a:t>Preliminaries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8707" y="4831307"/>
            <a:ext cx="6084792" cy="271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Michael </a:t>
            </a:r>
            <a:r>
              <a:rPr lang="en-US" sz="1200" b="0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Elad</a:t>
            </a: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  |  The Computer-Science Department  |  The Technion</a:t>
            </a:r>
          </a:p>
        </p:txBody>
      </p:sp>
    </p:spTree>
    <p:extLst>
      <p:ext uri="{BB962C8B-B14F-4D97-AF65-F5344CB8AC3E}">
        <p14:creationId xmlns:p14="http://schemas.microsoft.com/office/powerpoint/2010/main" val="31822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Image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Alignment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6" name="Group 25"/>
          <p:cNvGrpSpPr>
            <a:grpSpLocks/>
          </p:cNvGrpSpPr>
          <p:nvPr/>
        </p:nvGrpSpPr>
        <p:grpSpPr bwMode="auto">
          <a:xfrm>
            <a:off x="1807028" y="887893"/>
            <a:ext cx="4995585" cy="1950173"/>
            <a:chOff x="748" y="2544"/>
            <a:chExt cx="4267" cy="1893"/>
          </a:xfrm>
        </p:grpSpPr>
        <p:pic>
          <p:nvPicPr>
            <p:cNvPr id="17" name="Picture 15" descr="2_n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" y="2545"/>
              <a:ext cx="1307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 descr="3_n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" y="2545"/>
              <a:ext cx="1307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 descr="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2544"/>
              <a:ext cx="1307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748" y="4138"/>
              <a:ext cx="426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>
                  <a:solidFill>
                    <a:schemeClr val="bg1"/>
                  </a:solidFill>
                </a:rPr>
                <a:t>Non-aligned Images</a:t>
              </a:r>
            </a:p>
          </p:txBody>
        </p:sp>
      </p:grpSp>
      <p:grpSp>
        <p:nvGrpSpPr>
          <p:cNvPr id="23" name="Group 26"/>
          <p:cNvGrpSpPr>
            <a:grpSpLocks/>
          </p:cNvGrpSpPr>
          <p:nvPr/>
        </p:nvGrpSpPr>
        <p:grpSpPr bwMode="auto">
          <a:xfrm>
            <a:off x="1801173" y="2888548"/>
            <a:ext cx="4995585" cy="1970494"/>
            <a:chOff x="748" y="754"/>
            <a:chExt cx="4267" cy="1902"/>
          </a:xfrm>
        </p:grpSpPr>
        <p:pic>
          <p:nvPicPr>
            <p:cNvPr id="25" name="Picture 9" descr="1_na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754"/>
              <a:ext cx="1307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748" y="2359"/>
              <a:ext cx="4264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>
                  <a:solidFill>
                    <a:schemeClr val="bg1"/>
                  </a:solidFill>
                </a:rPr>
                <a:t>Aligned Images</a:t>
              </a:r>
            </a:p>
          </p:txBody>
        </p:sp>
        <p:pic>
          <p:nvPicPr>
            <p:cNvPr id="27" name="Picture 7" descr="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" y="754"/>
              <a:ext cx="1307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8" descr="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" y="754"/>
              <a:ext cx="1307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177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Encoding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53" name="Picture 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"/>
          <a:stretch>
            <a:fillRect/>
          </a:stretch>
        </p:blipFill>
        <p:spPr bwMode="auto">
          <a:xfrm>
            <a:off x="5013780" y="146050"/>
            <a:ext cx="3994150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3" descr="untitled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7" t="7811" r="27190" b="7559"/>
          <a:stretch>
            <a:fillRect/>
          </a:stretch>
        </p:blipFill>
        <p:spPr bwMode="auto">
          <a:xfrm>
            <a:off x="5055055" y="146050"/>
            <a:ext cx="3914775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Line 67"/>
          <p:cNvSpPr>
            <a:spLocks noChangeShapeType="1"/>
          </p:cNvSpPr>
          <p:nvPr/>
        </p:nvSpPr>
        <p:spPr bwMode="auto">
          <a:xfrm>
            <a:off x="5128080" y="4852988"/>
            <a:ext cx="3757613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66"/>
          <p:cNvSpPr>
            <a:spLocks noChangeShapeType="1"/>
          </p:cNvSpPr>
          <p:nvPr/>
        </p:nvSpPr>
        <p:spPr bwMode="auto">
          <a:xfrm>
            <a:off x="5140780" y="211138"/>
            <a:ext cx="0" cy="464661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65"/>
          <p:cNvSpPr>
            <a:spLocks noChangeShapeType="1"/>
          </p:cNvSpPr>
          <p:nvPr/>
        </p:nvSpPr>
        <p:spPr bwMode="auto">
          <a:xfrm>
            <a:off x="8879343" y="204788"/>
            <a:ext cx="0" cy="464661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64"/>
          <p:cNvSpPr>
            <a:spLocks noChangeShapeType="1"/>
          </p:cNvSpPr>
          <p:nvPr/>
        </p:nvSpPr>
        <p:spPr bwMode="auto">
          <a:xfrm>
            <a:off x="5132843" y="215900"/>
            <a:ext cx="375285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Rectangle 80"/>
          <p:cNvSpPr>
            <a:spLocks noChangeArrowheads="1"/>
          </p:cNvSpPr>
          <p:nvPr/>
        </p:nvSpPr>
        <p:spPr bwMode="auto">
          <a:xfrm>
            <a:off x="5151893" y="223838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0" name="Rectangle 81"/>
          <p:cNvSpPr>
            <a:spLocks noChangeArrowheads="1"/>
          </p:cNvSpPr>
          <p:nvPr/>
        </p:nvSpPr>
        <p:spPr bwMode="auto">
          <a:xfrm>
            <a:off x="5764668" y="533400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1" name="Rectangle 82"/>
          <p:cNvSpPr>
            <a:spLocks noChangeArrowheads="1"/>
          </p:cNvSpPr>
          <p:nvPr/>
        </p:nvSpPr>
        <p:spPr bwMode="auto">
          <a:xfrm>
            <a:off x="6394905" y="3678238"/>
            <a:ext cx="301625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2" name="Rectangle 83"/>
          <p:cNvSpPr>
            <a:spLocks noChangeArrowheads="1"/>
          </p:cNvSpPr>
          <p:nvPr/>
        </p:nvSpPr>
        <p:spPr bwMode="auto">
          <a:xfrm>
            <a:off x="7339468" y="2101850"/>
            <a:ext cx="301625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3" name="Rectangle 84"/>
          <p:cNvSpPr>
            <a:spLocks noChangeArrowheads="1"/>
          </p:cNvSpPr>
          <p:nvPr/>
        </p:nvSpPr>
        <p:spPr bwMode="auto">
          <a:xfrm>
            <a:off x="7652205" y="2428875"/>
            <a:ext cx="301625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4" name="Rectangle 85"/>
          <p:cNvSpPr>
            <a:spLocks noChangeArrowheads="1"/>
          </p:cNvSpPr>
          <p:nvPr/>
        </p:nvSpPr>
        <p:spPr bwMode="auto">
          <a:xfrm>
            <a:off x="7650618" y="4305300"/>
            <a:ext cx="301625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5" name="Rectangle 86"/>
          <p:cNvSpPr>
            <a:spLocks noChangeArrowheads="1"/>
          </p:cNvSpPr>
          <p:nvPr/>
        </p:nvSpPr>
        <p:spPr bwMode="auto">
          <a:xfrm>
            <a:off x="6088518" y="1166813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6" name="Rectangle 87"/>
          <p:cNvSpPr>
            <a:spLocks noChangeArrowheads="1"/>
          </p:cNvSpPr>
          <p:nvPr/>
        </p:nvSpPr>
        <p:spPr bwMode="auto">
          <a:xfrm>
            <a:off x="5459868" y="3052763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7" name="Rectangle 88"/>
          <p:cNvSpPr>
            <a:spLocks noChangeArrowheads="1"/>
          </p:cNvSpPr>
          <p:nvPr/>
        </p:nvSpPr>
        <p:spPr bwMode="auto">
          <a:xfrm>
            <a:off x="6088518" y="2735263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8" name="Rectangle 89"/>
          <p:cNvSpPr>
            <a:spLocks noChangeArrowheads="1"/>
          </p:cNvSpPr>
          <p:nvPr/>
        </p:nvSpPr>
        <p:spPr bwMode="auto">
          <a:xfrm>
            <a:off x="8288793" y="1481138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69" name="Rectangle 90"/>
          <p:cNvSpPr>
            <a:spLocks noChangeArrowheads="1"/>
          </p:cNvSpPr>
          <p:nvPr/>
        </p:nvSpPr>
        <p:spPr bwMode="auto">
          <a:xfrm>
            <a:off x="7341055" y="4000500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0" name="Rectangle 91"/>
          <p:cNvSpPr>
            <a:spLocks noChangeArrowheads="1"/>
          </p:cNvSpPr>
          <p:nvPr/>
        </p:nvSpPr>
        <p:spPr bwMode="auto">
          <a:xfrm>
            <a:off x="8598355" y="3052763"/>
            <a:ext cx="274638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1" name="Rectangle 92"/>
          <p:cNvSpPr>
            <a:spLocks noChangeArrowheads="1"/>
          </p:cNvSpPr>
          <p:nvPr/>
        </p:nvSpPr>
        <p:spPr bwMode="auto">
          <a:xfrm>
            <a:off x="6717168" y="4624388"/>
            <a:ext cx="292100" cy="219075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2" name="Rectangle 93"/>
          <p:cNvSpPr>
            <a:spLocks noChangeArrowheads="1"/>
          </p:cNvSpPr>
          <p:nvPr/>
        </p:nvSpPr>
        <p:spPr bwMode="auto">
          <a:xfrm>
            <a:off x="7974468" y="3367088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3" name="Rectangle 94"/>
          <p:cNvSpPr>
            <a:spLocks noChangeArrowheads="1"/>
          </p:cNvSpPr>
          <p:nvPr/>
        </p:nvSpPr>
        <p:spPr bwMode="auto">
          <a:xfrm>
            <a:off x="7345818" y="847725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4" name="Rectangle 95"/>
          <p:cNvSpPr>
            <a:spLocks noChangeArrowheads="1"/>
          </p:cNvSpPr>
          <p:nvPr/>
        </p:nvSpPr>
        <p:spPr bwMode="auto">
          <a:xfrm>
            <a:off x="5155068" y="4305300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5" name="Rectangle 96"/>
          <p:cNvSpPr>
            <a:spLocks noChangeArrowheads="1"/>
          </p:cNvSpPr>
          <p:nvPr/>
        </p:nvSpPr>
        <p:spPr bwMode="auto">
          <a:xfrm>
            <a:off x="6393318" y="1790700"/>
            <a:ext cx="301625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6" name="Rectangle 97"/>
          <p:cNvSpPr>
            <a:spLocks noChangeArrowheads="1"/>
          </p:cNvSpPr>
          <p:nvPr/>
        </p:nvSpPr>
        <p:spPr bwMode="auto">
          <a:xfrm>
            <a:off x="7969705" y="228600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7" name="Rectangle 98"/>
          <p:cNvSpPr>
            <a:spLocks noChangeArrowheads="1"/>
          </p:cNvSpPr>
          <p:nvPr/>
        </p:nvSpPr>
        <p:spPr bwMode="auto">
          <a:xfrm>
            <a:off x="5150305" y="1785938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8" name="Rectangle 99"/>
          <p:cNvSpPr>
            <a:spLocks noChangeArrowheads="1"/>
          </p:cNvSpPr>
          <p:nvPr/>
        </p:nvSpPr>
        <p:spPr bwMode="auto">
          <a:xfrm>
            <a:off x="7031493" y="3048000"/>
            <a:ext cx="292100" cy="29210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he-IL" altLang="en-US">
              <a:latin typeface="Colonna MT" pitchFamily="82" charset="0"/>
            </a:endParaRPr>
          </a:p>
        </p:txBody>
      </p:sp>
      <p:sp>
        <p:nvSpPr>
          <p:cNvPr id="79" name="Content Placeholder 2"/>
          <p:cNvSpPr>
            <a:spLocks/>
          </p:cNvSpPr>
          <p:nvPr/>
        </p:nvSpPr>
        <p:spPr bwMode="auto">
          <a:xfrm>
            <a:off x="170404" y="759619"/>
            <a:ext cx="4826367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patch independently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coding</a:t>
            </a:r>
          </a:p>
          <a:p>
            <a:pPr marL="800100" lvl="1" indent="-342900" algn="l">
              <a:spcBef>
                <a:spcPts val="12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K-SVD dictionary</a:t>
            </a:r>
          </a:p>
          <a:p>
            <a:pPr marL="800100" lvl="1" indent="-342900" algn="l">
              <a:spcBef>
                <a:spcPts val="6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Orthogonal Matching Pursuit</a:t>
            </a:r>
          </a:p>
          <a:p>
            <a:pPr marL="800100" lvl="1" indent="-342900" algn="l">
              <a:spcBef>
                <a:spcPts val="6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allocation table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indices and weights</a:t>
            </a:r>
          </a:p>
          <a:p>
            <a:pPr marL="914400" lvl="1" indent="-457200" algn="l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for each patch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23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Encoding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9" name="Content Placeholder 2"/>
          <p:cNvSpPr>
            <a:spLocks/>
          </p:cNvSpPr>
          <p:nvPr/>
        </p:nvSpPr>
        <p:spPr bwMode="auto">
          <a:xfrm>
            <a:off x="129810" y="996752"/>
            <a:ext cx="6053276" cy="373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rgbClr val="FFFFFF"/>
                </a:solidFill>
                <a:latin typeface="Tahoma" pitchFamily="34" charset="0"/>
              </a:rPr>
              <a:t>Weight quantization</a:t>
            </a:r>
          </a:p>
          <a:p>
            <a:pPr marL="800100" lvl="2" indent="-342900" algn="l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Uniform - obtained from learning set</a:t>
            </a:r>
          </a:p>
          <a:p>
            <a:pPr marL="800100" lvl="2" indent="-342900" algn="l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Other schemes possible</a:t>
            </a: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rgbClr val="FFFFFF"/>
                </a:solidFill>
                <a:latin typeface="Tahoma" pitchFamily="34" charset="0"/>
              </a:rPr>
              <a:t>Index entropy coding</a:t>
            </a:r>
          </a:p>
          <a:p>
            <a:pPr marL="800100" lvl="2" indent="-342900" algn="l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Huffman coding – from learning set</a:t>
            </a: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rgbClr val="FFFFFF"/>
                </a:solidFill>
                <a:latin typeface="Tahoma" pitchFamily="34" charset="0"/>
              </a:rPr>
              <a:t>Image alignment parameters</a:t>
            </a:r>
          </a:p>
          <a:p>
            <a:pPr marL="800100" lvl="2" indent="-342900" algn="l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Alignment process is reversible</a:t>
            </a:r>
          </a:p>
          <a:p>
            <a:pPr marL="800100" lvl="2" indent="-342900" algn="l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13 feature points coded to 20 bytes</a:t>
            </a:r>
          </a:p>
        </p:txBody>
      </p:sp>
      <p:pic>
        <p:nvPicPr>
          <p:cNvPr id="34" name="Picture 6" descr="342px-Quantif_unifor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19" y="1008379"/>
            <a:ext cx="2315430" cy="194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 descr="350px-Huffman_tree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534" y="3095206"/>
            <a:ext cx="2313468" cy="148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33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Compressed Images Bit-Stream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127596" y="1061122"/>
            <a:ext cx="6997482" cy="3399401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Header (21 bytes)</a:t>
            </a:r>
          </a:p>
          <a:p>
            <a:pPr lvl="1" eaLnBrk="1" hangingPunct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alignment parameters (20 bytes)</a:t>
            </a:r>
          </a:p>
          <a:p>
            <a:pPr lvl="1" eaLnBrk="1" hangingPunct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Allocation table indicator (1 byte)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None/>
              <a:defRPr/>
            </a:pP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Coefficients</a:t>
            </a:r>
          </a:p>
          <a:p>
            <a:pPr lvl="1" eaLnBrk="1" hangingPunct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Ordered pairs of weights and indices</a:t>
            </a:r>
          </a:p>
          <a:p>
            <a:pPr lvl="1" eaLnBrk="1" hangingPunct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Coefficients are not separated</a:t>
            </a:r>
          </a:p>
          <a:p>
            <a:pPr eaLnBrk="1" hangingPunct="1"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other components known to both sides 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291388" y="856456"/>
            <a:ext cx="1733550" cy="380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001010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	11010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52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0110010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	0001100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53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101110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104	11101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0101010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11010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	010111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62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11111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1010111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	001010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000011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1100111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11101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75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010111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57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1001101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000100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he-IL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66</a:t>
            </a:r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11110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94	0110010</a:t>
            </a: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	.</a:t>
            </a: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	.</a:t>
            </a:r>
          </a:p>
          <a:p>
            <a:pPr algn="l"/>
            <a:r>
              <a:rPr lang="en-US" altLang="en-US" sz="105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	.</a:t>
            </a:r>
            <a:endParaRPr lang="he-IL" altLang="en-US" sz="105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Coefficient Allocation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132571" y="1582481"/>
            <a:ext cx="4831781" cy="2425459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400" kern="1200" dirty="0">
                <a:solidFill>
                  <a:srgbClr val="FFFFFF"/>
                </a:solidFill>
                <a:latin typeface="Tahoma" pitchFamily="34" charset="0"/>
              </a:rPr>
              <a:t>Error oriented</a:t>
            </a:r>
          </a:p>
          <a:p>
            <a:pPr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400" kern="1200" dirty="0">
                <a:solidFill>
                  <a:srgbClr val="FFFFFF"/>
                </a:solidFill>
                <a:latin typeface="Tahoma" pitchFamily="34" charset="0"/>
              </a:rPr>
              <a:t>As bit-rate increases, complex patches require more coefficients</a:t>
            </a:r>
          </a:p>
          <a:p>
            <a:pPr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400" kern="1200" dirty="0">
                <a:solidFill>
                  <a:srgbClr val="FFFFFF"/>
                </a:solidFill>
                <a:latin typeface="Tahoma" pitchFamily="34" charset="0"/>
              </a:rPr>
              <a:t>Simple patches do not change </a:t>
            </a:r>
          </a:p>
        </p:txBody>
      </p: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4841681" y="957384"/>
            <a:ext cx="4085998" cy="3859084"/>
            <a:chOff x="1571604" y="990600"/>
            <a:chExt cx="5922962" cy="5945200"/>
          </a:xfrm>
        </p:grpSpPr>
        <p:pic>
          <p:nvPicPr>
            <p:cNvPr id="15" name="Picture 14" descr="atoms_rmse_b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04" y="990600"/>
              <a:ext cx="5922962" cy="566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1751014" y="3644900"/>
              <a:ext cx="2305049" cy="3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0">
                  <a:solidFill>
                    <a:srgbClr val="FFFF00"/>
                  </a:solidFill>
                </a:rPr>
                <a:t>Atom allocation, 400 bytes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4932363" y="6580187"/>
              <a:ext cx="2317751" cy="3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0">
                  <a:solidFill>
                    <a:srgbClr val="FFFF00"/>
                  </a:solidFill>
                </a:rPr>
                <a:t>Average error, 820 bytes</a:t>
              </a: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4930775" y="3644900"/>
              <a:ext cx="2317751" cy="3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0">
                  <a:solidFill>
                    <a:srgbClr val="FFFF00"/>
                  </a:solidFill>
                </a:rPr>
                <a:t>Average error, 400 bytes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749425" y="6580187"/>
              <a:ext cx="2317751" cy="3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0">
                  <a:solidFill>
                    <a:srgbClr val="FFFF00"/>
                  </a:solidFill>
                </a:rPr>
                <a:t>Atom allocation, 820 bytes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484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Decoding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4294967295"/>
          </p:nvPr>
        </p:nvSpPr>
        <p:spPr>
          <a:xfrm>
            <a:off x="65314" y="843886"/>
            <a:ext cx="8229600" cy="3905633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Coefficient allocation table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Defines how many non-zero per each patch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Required for decoding patches correctly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Calculated on learning set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reconstructed patch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Linear combination of chosen atoms with weights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Post-processing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Reverse application of pre-processing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deblocking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Group 2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22027"/>
              </p:ext>
            </p:extLst>
          </p:nvPr>
        </p:nvGraphicFramePr>
        <p:xfrm>
          <a:off x="4894489" y="2720067"/>
          <a:ext cx="3606800" cy="214313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Header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…</a:t>
                      </a: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roup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89413"/>
              </p:ext>
            </p:extLst>
          </p:nvPr>
        </p:nvGraphicFramePr>
        <p:xfrm>
          <a:off x="7286625" y="1210355"/>
          <a:ext cx="1143000" cy="1374777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6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3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5948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The Overall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Compression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 Scheme: Encoder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2" name="Picture 19" descr="C:\Users\Bryt\Desktop\1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2526538"/>
            <a:ext cx="3941763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 descr="C:\Users\Bryt\Desktop\2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908876"/>
            <a:ext cx="458628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B:\Thesis\3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77" y="908876"/>
            <a:ext cx="2779712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 descr="B:\Thesis\5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227" y="2201101"/>
            <a:ext cx="15367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" descr="B:\Thesis\6.t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27" y="2199513"/>
            <a:ext cx="34099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9" descr="B:\Thesis\4.t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227" y="908876"/>
            <a:ext cx="2816225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277989" y="2218563"/>
            <a:ext cx="1285875" cy="71437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/>
          <a:lstStyle/>
          <a:p>
            <a:endParaRPr lang="en-US" altLang="en-US">
              <a:latin typeface="Colonna MT" pitchFamily="82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184327" y="2199513"/>
            <a:ext cx="285750" cy="493713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/>
          <a:lstStyle/>
          <a:p>
            <a:endParaRPr lang="en-US" altLang="en-US">
              <a:latin typeface="Colonna MT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43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The Overall Compression Scheme: Decoder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" name="Picture 20" descr="C:\Users\Bryt\Desktop\7.tif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888601"/>
            <a:ext cx="4664075" cy="29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B:\Thesis\8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78" y="1256776"/>
            <a:ext cx="2570163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B:\Thesis\9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03" y="2563288"/>
            <a:ext cx="342900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736592" y="960120"/>
            <a:ext cx="2148840" cy="17099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280091" y="1053301"/>
            <a:ext cx="355917" cy="2326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9848" y="1815084"/>
            <a:ext cx="2261255" cy="21889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9" descr="C:\Users\Bryt\Desktop\1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589357"/>
            <a:ext cx="3941763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06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8750" y="712523"/>
            <a:ext cx="9144000" cy="1820300"/>
          </a:xfrm>
        </p:spPr>
        <p:txBody>
          <a:bodyPr/>
          <a:lstStyle/>
          <a:p>
            <a:pPr algn="l" eaLnBrk="1" hangingPunct="1"/>
            <a:r>
              <a:rPr lang="en-US" sz="3600" dirty="0">
                <a:latin typeface="Tahoma" pitchFamily="34" charset="0"/>
                <a:cs typeface="Tahoma" pitchFamily="34" charset="0"/>
              </a:rPr>
              <a:t>Compression Results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8707" y="4831307"/>
            <a:ext cx="6084792" cy="271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Michael </a:t>
            </a:r>
            <a:r>
              <a:rPr lang="en-US" sz="1200" b="0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Elad</a:t>
            </a: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  |  The Computer-Science Department  |  The Technion</a:t>
            </a:r>
          </a:p>
        </p:txBody>
      </p:sp>
    </p:spTree>
    <p:extLst>
      <p:ext uri="{BB962C8B-B14F-4D97-AF65-F5344CB8AC3E}">
        <p14:creationId xmlns:p14="http://schemas.microsoft.com/office/powerpoint/2010/main" val="224326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Experiment’s Details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9" name="Content Placeholder 2"/>
          <p:cNvSpPr>
            <a:spLocks/>
          </p:cNvSpPr>
          <p:nvPr/>
        </p:nvSpPr>
        <p:spPr bwMode="auto">
          <a:xfrm>
            <a:off x="669957" y="1302091"/>
            <a:ext cx="7414788" cy="314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size: 221×179 pixels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4415 learning images, 100 test images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 uniform patches of 15×15 pixels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fixed number of 512 atoms in all the dictionaries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20 coefficients per patch 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7-bit uniform quantization per atom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19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What is it All About?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26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28" name="Picture 11" descr="81_400_jpeg2000_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76" y="939810"/>
            <a:ext cx="2587908" cy="319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8"/>
          <p:cNvSpPr txBox="1">
            <a:spLocks noChangeArrowheads="1"/>
          </p:cNvSpPr>
          <p:nvPr/>
        </p:nvSpPr>
        <p:spPr bwMode="auto">
          <a:xfrm>
            <a:off x="4439860" y="4154989"/>
            <a:ext cx="41671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 dirty="0">
                <a:solidFill>
                  <a:schemeClr val="bg1"/>
                </a:solidFill>
              </a:rPr>
              <a:t>JPEG2000,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394 bytes,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RMSE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(16.76)</a:t>
            </a:r>
            <a:endParaRPr lang="he-IL" altLang="en-US" sz="1600" b="0" dirty="0">
              <a:solidFill>
                <a:schemeClr val="bg1"/>
              </a:solidFill>
            </a:endParaRPr>
          </a:p>
        </p:txBody>
      </p:sp>
      <p:pic>
        <p:nvPicPr>
          <p:cNvPr id="130" name="Picture 6" descr="org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22" y="939810"/>
            <a:ext cx="2586627" cy="319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7" descr="rec81_400_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76" y="939810"/>
            <a:ext cx="2587908" cy="319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8"/>
          <p:cNvSpPr txBox="1">
            <a:spLocks noChangeArrowheads="1"/>
          </p:cNvSpPr>
          <p:nvPr/>
        </p:nvSpPr>
        <p:spPr bwMode="auto">
          <a:xfrm>
            <a:off x="4023142" y="4154989"/>
            <a:ext cx="50006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 dirty="0">
                <a:solidFill>
                  <a:schemeClr val="bg1"/>
                </a:solidFill>
              </a:rPr>
              <a:t>K-SVD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compression,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402 bytes,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RMSE</a:t>
            </a:r>
            <a:r>
              <a:rPr lang="en-US" altLang="en-US" sz="14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(6.27)</a:t>
            </a:r>
            <a:endParaRPr lang="he-IL" altLang="en-US" sz="1600" b="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05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29" grpId="1"/>
      <p:bldP spid="1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The Dictionaries Obtained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9" name="Content Placeholder 2"/>
          <p:cNvSpPr>
            <a:spLocks/>
          </p:cNvSpPr>
          <p:nvPr/>
        </p:nvSpPr>
        <p:spPr bwMode="auto">
          <a:xfrm>
            <a:off x="288707" y="841353"/>
            <a:ext cx="8186875" cy="58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leads to adaptive K-SVD dictionaries</a:t>
            </a:r>
          </a:p>
        </p:txBody>
      </p:sp>
      <p:pic>
        <p:nvPicPr>
          <p:cNvPr id="9" name="Picture 5" descr="B:\Thesis\Presentation\dict_leftey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10" y="1415454"/>
            <a:ext cx="6365068" cy="322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518627" y="2242468"/>
            <a:ext cx="162537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 dirty="0">
                <a:solidFill>
                  <a:schemeClr val="bg1"/>
                </a:solidFill>
              </a:rPr>
              <a:t>K-SVD Dictionary for the patch location of the left eye, using 4 coefficients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916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The Dictionaries Obtained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130898" y="983201"/>
            <a:ext cx="8560427" cy="3724597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Dictionary size is important for performance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Small dictionary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 Limited representation, but reduced # of bits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Large dictionary  Many bits for indices, but better representation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Finding the optimal size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Depends on patch size and learning set size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Depends on patch contents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Difficult to predict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Determined empirically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5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The Dictionaries Obtained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" name="Picture 7" descr="B:\Thesis\Presentation\redundancy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b="4253"/>
          <a:stretch>
            <a:fillRect/>
          </a:stretch>
        </p:blipFill>
        <p:spPr bwMode="auto">
          <a:xfrm>
            <a:off x="1861456" y="851277"/>
            <a:ext cx="4923746" cy="372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85917" y="4535571"/>
            <a:ext cx="698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FFFF00"/>
                </a:solidFill>
              </a:rPr>
              <a:t>Redundancy [Atoms/Pixels]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 rot="-5400000">
            <a:off x="213260" y="2392634"/>
            <a:ext cx="28307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FFFF00"/>
                </a:solidFill>
              </a:rPr>
              <a:t>PSNR [dB]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225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Results on the Training Set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1" name="Picture 6" descr="B:\Thesis\learning_images_630_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988" r="-398" b="9696"/>
          <a:stretch/>
        </p:blipFill>
        <p:spPr bwMode="auto">
          <a:xfrm>
            <a:off x="5474822" y="959706"/>
            <a:ext cx="2912838" cy="157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474822" y="2481662"/>
            <a:ext cx="2912838" cy="34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 dirty="0">
                <a:solidFill>
                  <a:schemeClr val="bg1"/>
                </a:solidFill>
              </a:rPr>
              <a:t>Original learning set images</a:t>
            </a:r>
          </a:p>
        </p:txBody>
      </p:sp>
      <p:pic>
        <p:nvPicPr>
          <p:cNvPr id="15" name="Picture 7" descr="B:\Thesis\learning_images_630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 b="7385"/>
          <a:stretch/>
        </p:blipFill>
        <p:spPr bwMode="auto">
          <a:xfrm>
            <a:off x="5474823" y="2827220"/>
            <a:ext cx="2912838" cy="157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5474823" y="4454793"/>
            <a:ext cx="29128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0" dirty="0">
                <a:solidFill>
                  <a:schemeClr val="bg1"/>
                </a:solidFill>
              </a:rPr>
              <a:t>RMSE (4.04)        RMSE (5.9)</a:t>
            </a: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2045228" y="996752"/>
            <a:ext cx="1285875" cy="642938"/>
            <a:chOff x="71406" y="1571612"/>
            <a:chExt cx="1285884" cy="642942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71406" y="1571612"/>
              <a:ext cx="1285884" cy="642942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 altLang="en-US">
                <a:latin typeface="Colonna MT" pitchFamily="82" charset="0"/>
              </a:endParaRPr>
            </a:p>
          </p:txBody>
        </p:sp>
        <p:sp>
          <p:nvSpPr>
            <p:cNvPr id="24" name="TextBox 9"/>
            <p:cNvSpPr txBox="1">
              <a:spLocks noChangeArrowheads="1"/>
            </p:cNvSpPr>
            <p:nvPr/>
          </p:nvSpPr>
          <p:spPr bwMode="auto">
            <a:xfrm>
              <a:off x="142844" y="1714488"/>
              <a:ext cx="1214446" cy="35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700" b="0" dirty="0"/>
                <a:t>630 bytes</a:t>
              </a:r>
            </a:p>
          </p:txBody>
        </p:sp>
      </p:grpSp>
      <p:sp>
        <p:nvSpPr>
          <p:cNvPr id="25" name="Content Placeholder 2"/>
          <p:cNvSpPr>
            <a:spLocks noGrp="1"/>
          </p:cNvSpPr>
          <p:nvPr>
            <p:ph idx="4294967295"/>
          </p:nvPr>
        </p:nvSpPr>
        <p:spPr>
          <a:xfrm>
            <a:off x="48055" y="1579743"/>
            <a:ext cx="3786188" cy="3127662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 error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Good visual quality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Artifacts: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Blockiness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Texture representation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Small facial details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frequency elements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344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Results on the Test-Set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8" name="Picture 5" descr="B:\Thesis\Presentation\test_images_630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04" y="887344"/>
            <a:ext cx="4794068" cy="370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032505" y="4508742"/>
            <a:ext cx="47940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0" dirty="0">
                <a:solidFill>
                  <a:schemeClr val="bg1"/>
                </a:solidFill>
              </a:rPr>
              <a:t>RMSE (5.3)          RMSE (6.84)           RMSE (11.2)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4032503" y="2523744"/>
            <a:ext cx="4794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 dirty="0">
                <a:solidFill>
                  <a:schemeClr val="bg1"/>
                </a:solidFill>
              </a:rPr>
              <a:t>Original Test Set Images</a:t>
            </a:r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2045228" y="996752"/>
            <a:ext cx="1285875" cy="642938"/>
            <a:chOff x="71406" y="1571612"/>
            <a:chExt cx="1285884" cy="642942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71406" y="1571612"/>
              <a:ext cx="1285884" cy="642942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 altLang="en-US">
                <a:latin typeface="Colonna MT" pitchFamily="82" charset="0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142844" y="1714488"/>
              <a:ext cx="1214446" cy="35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700" b="0" dirty="0"/>
                <a:t>630 bytes</a:t>
              </a: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48055" y="1579743"/>
            <a:ext cx="3786188" cy="3127662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 error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Good visual quality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Artifacts: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Blockiness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Texture representation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Small facial details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frequency elements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24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Bit-Rate Comparison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8" name="Picture 5" descr="B:\Thesis\Presentation\rate_comparison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11" y="893273"/>
            <a:ext cx="4806315" cy="371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921955" y="2562221"/>
            <a:ext cx="7000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 dirty="0">
                <a:solidFill>
                  <a:schemeClr val="bg1"/>
                </a:solidFill>
              </a:rPr>
              <a:t>  </a:t>
            </a:r>
            <a:r>
              <a:rPr lang="en-US" altLang="en-US" sz="8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285 bytes (10.6)    459 bytes (8.27)     630 bytes (7.61)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921955" y="4493307"/>
            <a:ext cx="70008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0" dirty="0">
                <a:solidFill>
                  <a:schemeClr val="bg1"/>
                </a:solidFill>
              </a:rPr>
              <a:t>  </a:t>
            </a:r>
            <a:r>
              <a:rPr lang="en-US" altLang="en-US" sz="800" b="0" dirty="0">
                <a:solidFill>
                  <a:schemeClr val="bg1"/>
                </a:solidFill>
              </a:rPr>
              <a:t> </a:t>
            </a:r>
            <a:r>
              <a:rPr lang="en-US" altLang="en-US" sz="1600" b="0" dirty="0">
                <a:solidFill>
                  <a:schemeClr val="bg1"/>
                </a:solidFill>
              </a:rPr>
              <a:t>820 bytes (7.11)    1021 bytes (6.8)            Original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781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88707" y="1002817"/>
            <a:ext cx="8229600" cy="3636326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Compared methods: JPEG, JPEG2000, PCA, K-SVD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Principle Components Analysis (PCA) method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Developed by us, as a very similar method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Dictionaries: eigenvectors of signals’ autocorrelation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Dictionary size according to targeted error</a:t>
            </a:r>
          </a:p>
          <a:p>
            <a:pPr lvl="1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coding, no need to send the indices</a:t>
            </a:r>
          </a:p>
          <a:p>
            <a:pPr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Compared targeted bit-rates: 400, 550 and 820 bytes</a:t>
            </a:r>
          </a:p>
          <a:p>
            <a:pPr lvl="1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JPEG impractical at 400 bytes in our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34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" name="Picture 22" descr="orig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819268"/>
            <a:ext cx="2087562" cy="257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8"/>
          <p:cNvSpPr txBox="1">
            <a:spLocks noChangeArrowheads="1"/>
          </p:cNvSpPr>
          <p:nvPr/>
        </p:nvSpPr>
        <p:spPr bwMode="auto">
          <a:xfrm>
            <a:off x="171451" y="4365364"/>
            <a:ext cx="196691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 b="0" dirty="0">
                <a:solidFill>
                  <a:schemeClr val="bg1"/>
                </a:solidFill>
              </a:rPr>
              <a:t>Image 22</a:t>
            </a:r>
          </a:p>
        </p:txBody>
      </p:sp>
      <p:pic>
        <p:nvPicPr>
          <p:cNvPr id="12" name="Picture 22" descr="orig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819268"/>
            <a:ext cx="2087563" cy="257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28"/>
          <p:cNvSpPr txBox="1">
            <a:spLocks noChangeArrowheads="1"/>
          </p:cNvSpPr>
          <p:nvPr/>
        </p:nvSpPr>
        <p:spPr bwMode="auto">
          <a:xfrm>
            <a:off x="2452688" y="4363776"/>
            <a:ext cx="1966913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 b="0">
                <a:solidFill>
                  <a:schemeClr val="bg1"/>
                </a:solidFill>
              </a:rPr>
              <a:t>Image 25</a:t>
            </a:r>
          </a:p>
        </p:txBody>
      </p:sp>
      <p:pic>
        <p:nvPicPr>
          <p:cNvPr id="15" name="Picture 22" descr="orig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19268"/>
            <a:ext cx="2089150" cy="25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8"/>
          <p:cNvSpPr txBox="1">
            <a:spLocks noChangeArrowheads="1"/>
          </p:cNvSpPr>
          <p:nvPr/>
        </p:nvSpPr>
        <p:spPr bwMode="auto">
          <a:xfrm>
            <a:off x="4725987" y="4363776"/>
            <a:ext cx="1968501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 b="0">
                <a:solidFill>
                  <a:schemeClr val="bg1"/>
                </a:solidFill>
              </a:rPr>
              <a:t>Image 88</a:t>
            </a:r>
          </a:p>
        </p:txBody>
      </p:sp>
      <p:pic>
        <p:nvPicPr>
          <p:cNvPr id="19" name="Picture 22" descr="orig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1819268"/>
            <a:ext cx="2089150" cy="25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6999287" y="4363776"/>
            <a:ext cx="1968501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 b="0">
                <a:solidFill>
                  <a:schemeClr val="bg1"/>
                </a:solidFill>
              </a:rPr>
              <a:t>Image 92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114" y="1049909"/>
            <a:ext cx="824777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test images (comparisons w/o </a:t>
            </a:r>
            <a:r>
              <a:rPr lang="en-US" b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deblocking</a:t>
            </a: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warp)</a:t>
            </a:r>
            <a:endParaRPr lang="he-IL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031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1643063" y="1142619"/>
            <a:ext cx="0" cy="2386968"/>
          </a:xfrm>
          <a:prstGeom prst="line">
            <a:avLst/>
          </a:prstGeom>
          <a:noFill/>
          <a:ln w="31750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29"/>
          <p:cNvGrpSpPr>
            <a:grpSpLocks/>
          </p:cNvGrpSpPr>
          <p:nvPr/>
        </p:nvGrpSpPr>
        <p:grpSpPr bwMode="auto">
          <a:xfrm>
            <a:off x="100013" y="1139444"/>
            <a:ext cx="1439862" cy="2163763"/>
            <a:chOff x="99273" y="216000"/>
            <a:chExt cx="1440057" cy="2163455"/>
          </a:xfrm>
        </p:grpSpPr>
        <p:pic>
          <p:nvPicPr>
            <p:cNvPr id="38" name="Picture 22" descr="orig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3" y="216000"/>
              <a:ext cx="1440057" cy="177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28"/>
            <p:cNvSpPr txBox="1">
              <a:spLocks noChangeArrowheads="1"/>
            </p:cNvSpPr>
            <p:nvPr/>
          </p:nvSpPr>
          <p:spPr bwMode="auto">
            <a:xfrm>
              <a:off x="142844" y="2071678"/>
              <a:ext cx="13573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400" b="0">
                  <a:solidFill>
                    <a:srgbClr val="FFFF00"/>
                  </a:solidFill>
                </a:rPr>
                <a:t>Image 22</a:t>
              </a:r>
            </a:p>
          </p:txBody>
        </p:sp>
      </p:grpSp>
      <p:grpSp>
        <p:nvGrpSpPr>
          <p:cNvPr id="40" name="Group 20"/>
          <p:cNvGrpSpPr>
            <a:grpSpLocks/>
          </p:cNvGrpSpPr>
          <p:nvPr/>
        </p:nvGrpSpPr>
        <p:grpSpPr bwMode="auto">
          <a:xfrm>
            <a:off x="1661169" y="1130400"/>
            <a:ext cx="7339088" cy="2134800"/>
            <a:chOff x="1035" y="135"/>
            <a:chExt cx="4641" cy="1354"/>
          </a:xfrm>
        </p:grpSpPr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1589" y="1305"/>
              <a:ext cx="408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 b="0">
                  <a:solidFill>
                    <a:srgbClr val="FFFF00"/>
                  </a:solidFill>
                </a:rPr>
                <a:t>           </a:t>
              </a:r>
              <a:r>
                <a:rPr lang="en-US" altLang="en-US" sz="1300" b="0">
                  <a:solidFill>
                    <a:srgbClr val="FFFF00"/>
                  </a:solidFill>
                </a:rPr>
                <a:t>JPEG                JPEG2000 (17.85)            PCA (12.52)                 </a:t>
              </a:r>
              <a:r>
                <a:rPr lang="en-US" altLang="en-US" sz="1300" b="0">
                  <a:solidFill>
                    <a:srgbClr val="00FF00"/>
                  </a:solidFill>
                </a:rPr>
                <a:t>K-SVD (7.9)</a:t>
              </a:r>
            </a:p>
          </p:txBody>
        </p:sp>
        <p:pic>
          <p:nvPicPr>
            <p:cNvPr id="42" name="Picture 23" descr="B:\Thesis\Presentation\comp400_1.tif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" y="135"/>
              <a:ext cx="4082" cy="1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035" y="501"/>
              <a:ext cx="540" cy="4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0" dirty="0">
                  <a:solidFill>
                    <a:srgbClr val="00B0F0"/>
                  </a:solidFill>
                  <a:latin typeface="+mj-lt"/>
                </a:rPr>
                <a:t>400 Bytes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44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7" name="Group 29"/>
          <p:cNvGrpSpPr>
            <a:grpSpLocks/>
          </p:cNvGrpSpPr>
          <p:nvPr/>
        </p:nvGrpSpPr>
        <p:grpSpPr bwMode="auto">
          <a:xfrm>
            <a:off x="100013" y="1139444"/>
            <a:ext cx="1439862" cy="2163763"/>
            <a:chOff x="99273" y="216000"/>
            <a:chExt cx="1440057" cy="2163455"/>
          </a:xfrm>
        </p:grpSpPr>
        <p:pic>
          <p:nvPicPr>
            <p:cNvPr id="38" name="Picture 22" descr="orig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3" y="216000"/>
              <a:ext cx="1440057" cy="177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28"/>
            <p:cNvSpPr txBox="1">
              <a:spLocks noChangeArrowheads="1"/>
            </p:cNvSpPr>
            <p:nvPr/>
          </p:nvSpPr>
          <p:spPr bwMode="auto">
            <a:xfrm>
              <a:off x="142844" y="2071678"/>
              <a:ext cx="13573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400" b="0">
                  <a:solidFill>
                    <a:srgbClr val="FFFF00"/>
                  </a:solidFill>
                </a:rPr>
                <a:t>Image 22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1643063" y="1130427"/>
            <a:ext cx="7358062" cy="2135188"/>
            <a:chOff x="1643042" y="2428868"/>
            <a:chExt cx="7358772" cy="2134882"/>
          </a:xfrm>
        </p:grpSpPr>
        <p:pic>
          <p:nvPicPr>
            <p:cNvPr id="25" name="Picture 5" descr="comp550_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156" y="2428868"/>
              <a:ext cx="6480000" cy="18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2521814" y="4254150"/>
              <a:ext cx="6480000" cy="3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 b="0">
                  <a:solidFill>
                    <a:srgbClr val="FFFF00"/>
                  </a:solidFill>
                </a:rPr>
                <a:t>    </a:t>
              </a:r>
              <a:r>
                <a:rPr lang="en-US" altLang="en-US" sz="1300" b="0">
                  <a:solidFill>
                    <a:srgbClr val="FFFF00"/>
                  </a:solidFill>
                </a:rPr>
                <a:t>JPEG (14.6)           </a:t>
              </a:r>
              <a:r>
                <a:rPr lang="en-US" altLang="en-US" sz="600" b="0">
                  <a:solidFill>
                    <a:srgbClr val="FFFF00"/>
                  </a:solidFill>
                </a:rPr>
                <a:t> </a:t>
              </a:r>
              <a:r>
                <a:rPr lang="en-US" altLang="en-US" sz="1300" b="0">
                  <a:solidFill>
                    <a:srgbClr val="FFFF00"/>
                  </a:solidFill>
                </a:rPr>
                <a:t>JPEG2000 (12.86)            PCA (10.92)                </a:t>
              </a:r>
              <a:r>
                <a:rPr lang="en-US" altLang="en-US" sz="1300" b="0">
                  <a:solidFill>
                    <a:srgbClr val="00FF00"/>
                  </a:solidFill>
                </a:rPr>
                <a:t>K-SVD (6.96)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3042" y="2997112"/>
              <a:ext cx="857333" cy="7079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0" dirty="0">
                  <a:solidFill>
                    <a:srgbClr val="00B0F0"/>
                  </a:solidFill>
                  <a:latin typeface="+mj-lt"/>
                </a:rPr>
                <a:t>550 Bytes</a:t>
              </a:r>
            </a:p>
          </p:txBody>
        </p:sp>
      </p:grp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>
            <a:off x="1643063" y="1142619"/>
            <a:ext cx="0" cy="2386968"/>
          </a:xfrm>
          <a:prstGeom prst="line">
            <a:avLst/>
          </a:prstGeom>
          <a:noFill/>
          <a:ln w="31750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15352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General Content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Image Compression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6" name="Picture 5" descr="barba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3" y="1060760"/>
            <a:ext cx="306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444839" y="1061980"/>
            <a:ext cx="3129131" cy="3412844"/>
            <a:chOff x="6110763" y="1087972"/>
            <a:chExt cx="3129131" cy="3412844"/>
          </a:xfrm>
        </p:grpSpPr>
        <p:pic>
          <p:nvPicPr>
            <p:cNvPr id="23" name="Picture 7" descr="barbar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894" y="1087972"/>
              <a:ext cx="3060000" cy="30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6110763" y="4134103"/>
              <a:ext cx="2736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0" dirty="0">
                  <a:solidFill>
                    <a:schemeClr val="bg1"/>
                  </a:solidFill>
                </a:rPr>
                <a:t>JPEG2000, ~900 Bytes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9326" y="1060761"/>
            <a:ext cx="3060000" cy="3416135"/>
            <a:chOff x="4003102" y="996753"/>
            <a:chExt cx="3060000" cy="3416135"/>
          </a:xfrm>
        </p:grpSpPr>
        <p:pic>
          <p:nvPicPr>
            <p:cNvPr id="19" name="Picture 6" descr="barbar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102" y="996753"/>
              <a:ext cx="3060000" cy="30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4218203" y="4043000"/>
              <a:ext cx="2089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0" dirty="0">
                  <a:solidFill>
                    <a:schemeClr val="bg1"/>
                  </a:solidFill>
                </a:rPr>
                <a:t>JPEG, ~900 Bytes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643101" y="996752"/>
            <a:ext cx="2381837" cy="2862322"/>
          </a:xfrm>
          <a:prstGeom prst="rect">
            <a:avLst/>
          </a:prstGeom>
          <a:solidFill>
            <a:srgbClr val="000000">
              <a:alpha val="81961"/>
            </a:srgb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en-US" altLang="en-US" sz="2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standards (JPEG, JPEG-2000, and HEVC) are meant to serve general content images – this is their strength and this is also their weakness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1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7" name="Group 29"/>
          <p:cNvGrpSpPr>
            <a:grpSpLocks/>
          </p:cNvGrpSpPr>
          <p:nvPr/>
        </p:nvGrpSpPr>
        <p:grpSpPr bwMode="auto">
          <a:xfrm>
            <a:off x="100013" y="1139444"/>
            <a:ext cx="1439862" cy="2163763"/>
            <a:chOff x="99273" y="216000"/>
            <a:chExt cx="1440057" cy="2163455"/>
          </a:xfrm>
        </p:grpSpPr>
        <p:pic>
          <p:nvPicPr>
            <p:cNvPr id="38" name="Picture 22" descr="orig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3" y="216000"/>
              <a:ext cx="1440057" cy="177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28"/>
            <p:cNvSpPr txBox="1">
              <a:spLocks noChangeArrowheads="1"/>
            </p:cNvSpPr>
            <p:nvPr/>
          </p:nvSpPr>
          <p:spPr bwMode="auto">
            <a:xfrm>
              <a:off x="142844" y="2071678"/>
              <a:ext cx="13573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400" b="0">
                  <a:solidFill>
                    <a:srgbClr val="FFFF00"/>
                  </a:solidFill>
                </a:rPr>
                <a:t>Image 22</a:t>
              </a:r>
            </a:p>
          </p:txBody>
        </p:sp>
      </p:grp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>
            <a:off x="1643063" y="1142619"/>
            <a:ext cx="0" cy="2386968"/>
          </a:xfrm>
          <a:prstGeom prst="line">
            <a:avLst/>
          </a:prstGeom>
          <a:noFill/>
          <a:ln w="31750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1643063" y="1132142"/>
            <a:ext cx="7358062" cy="2149475"/>
            <a:chOff x="1643042" y="4643446"/>
            <a:chExt cx="7358114" cy="2149776"/>
          </a:xfrm>
        </p:grpSpPr>
        <p:pic>
          <p:nvPicPr>
            <p:cNvPr id="26" name="Picture 4" descr="comp820_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156" y="4643446"/>
              <a:ext cx="6480000" cy="190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2521156" y="6500834"/>
              <a:ext cx="648000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 b="0">
                  <a:solidFill>
                    <a:srgbClr val="FFFF00"/>
                  </a:solidFill>
                </a:rPr>
                <a:t>    </a:t>
              </a:r>
              <a:r>
                <a:rPr lang="en-US" altLang="en-US" sz="1300" b="0">
                  <a:solidFill>
                    <a:srgbClr val="FFFF00"/>
                  </a:solidFill>
                </a:rPr>
                <a:t>JPEG (11.09)           JPEG2000 (9.03)               PCA (9.11)                 </a:t>
              </a:r>
              <a:r>
                <a:rPr lang="en-US" altLang="en-US" sz="1300" b="0">
                  <a:solidFill>
                    <a:srgbClr val="00FF00"/>
                  </a:solidFill>
                </a:rPr>
                <a:t>K-SVD (5.95)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3042" y="5215026"/>
              <a:ext cx="857256" cy="7081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0" dirty="0">
                  <a:solidFill>
                    <a:srgbClr val="00B0F0"/>
                  </a:solidFill>
                  <a:latin typeface="+mj-lt"/>
                </a:rPr>
                <a:t>820 Bytes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391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8414" y="965731"/>
            <a:ext cx="8115586" cy="3595329"/>
            <a:chOff x="100013" y="215900"/>
            <a:chExt cx="12534408" cy="6715365"/>
          </a:xfrm>
        </p:grpSpPr>
        <p:grpSp>
          <p:nvGrpSpPr>
            <p:cNvPr id="16" name="Group 18"/>
            <p:cNvGrpSpPr>
              <a:grpSpLocks/>
            </p:cNvGrpSpPr>
            <p:nvPr/>
          </p:nvGrpSpPr>
          <p:grpSpPr bwMode="auto">
            <a:xfrm>
              <a:off x="1643063" y="215900"/>
              <a:ext cx="10991358" cy="2257027"/>
              <a:chOff x="1643042" y="216000"/>
              <a:chExt cx="10992419" cy="2257215"/>
            </a:xfrm>
          </p:grpSpPr>
          <p:sp>
            <p:nvSpPr>
              <p:cNvPr id="17" name="Text Box 9"/>
              <p:cNvSpPr txBox="1">
                <a:spLocks noChangeArrowheads="1"/>
              </p:cNvSpPr>
              <p:nvPr/>
            </p:nvSpPr>
            <p:spPr bwMode="auto">
              <a:xfrm>
                <a:off x="2521813" y="2013284"/>
                <a:ext cx="10113648" cy="459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900" b="0" dirty="0">
                    <a:solidFill>
                      <a:srgbClr val="FFFF00"/>
                    </a:solidFill>
                  </a:rPr>
                  <a:t>         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           JPEG2000 (15.31)    PCA (11.43)       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00FF00"/>
                    </a:solidFill>
                  </a:rPr>
                  <a:t>K-SVD (6.37)</a:t>
                </a:r>
              </a:p>
            </p:txBody>
          </p:sp>
          <p:pic>
            <p:nvPicPr>
              <p:cNvPr id="19" name="Picture 23" descr="B:\Thesis\Presentation\comp400_1.ti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1156" y="216000"/>
                <a:ext cx="6480000" cy="1860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643042" y="792311"/>
                <a:ext cx="857333" cy="74814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400 Bytes</a:t>
                </a:r>
              </a:p>
            </p:txBody>
          </p:sp>
        </p:grpSp>
        <p:grpSp>
          <p:nvGrpSpPr>
            <p:cNvPr id="21" name="Group 19"/>
            <p:cNvGrpSpPr>
              <a:grpSpLocks/>
            </p:cNvGrpSpPr>
            <p:nvPr/>
          </p:nvGrpSpPr>
          <p:grpSpPr bwMode="auto">
            <a:xfrm>
              <a:off x="1643063" y="2428875"/>
              <a:ext cx="7358062" cy="2241647"/>
              <a:chOff x="1643042" y="2428868"/>
              <a:chExt cx="7358772" cy="2241325"/>
            </a:xfrm>
          </p:grpSpPr>
          <p:pic>
            <p:nvPicPr>
              <p:cNvPr id="22" name="Picture 5" descr="comp550_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2428868"/>
                <a:ext cx="6480000" cy="1873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8"/>
              <p:cNvSpPr txBox="1">
                <a:spLocks noChangeArrowheads="1"/>
              </p:cNvSpPr>
              <p:nvPr/>
            </p:nvSpPr>
            <p:spPr bwMode="auto">
              <a:xfrm>
                <a:off x="2521813" y="4210367"/>
                <a:ext cx="6480001" cy="459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1000" b="0" dirty="0">
                    <a:solidFill>
                      <a:srgbClr val="FFFF00"/>
                    </a:solidFill>
                  </a:rPr>
                  <a:t>    JPEG (13.21)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JPEG2000 (11.24)    PCA (9.49)         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00FF00"/>
                    </a:solidFill>
                  </a:rPr>
                  <a:t>K-SVD (5.63)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43042" y="2997111"/>
                <a:ext cx="857333" cy="74797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550 Bytes</a:t>
                </a:r>
              </a:p>
            </p:txBody>
          </p:sp>
        </p:grpSp>
        <p:grpSp>
          <p:nvGrpSpPr>
            <p:cNvPr id="30" name="Group 20"/>
            <p:cNvGrpSpPr>
              <a:grpSpLocks/>
            </p:cNvGrpSpPr>
            <p:nvPr/>
          </p:nvGrpSpPr>
          <p:grpSpPr bwMode="auto">
            <a:xfrm>
              <a:off x="1643063" y="4643437"/>
              <a:ext cx="7358062" cy="2287828"/>
              <a:chOff x="1643042" y="4643445"/>
              <a:chExt cx="7358114" cy="2288150"/>
            </a:xfrm>
          </p:grpSpPr>
          <p:pic>
            <p:nvPicPr>
              <p:cNvPr id="31" name="Picture 4" descr="comp820_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4643445"/>
                <a:ext cx="6480000" cy="1904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643042" y="5215024"/>
                <a:ext cx="857256" cy="748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820 Bytes</a:t>
                </a:r>
              </a:p>
            </p:txBody>
          </p:sp>
          <p:sp>
            <p:nvSpPr>
              <p:cNvPr id="33" name="Text Box 7"/>
              <p:cNvSpPr txBox="1">
                <a:spLocks noChangeArrowheads="1"/>
              </p:cNvSpPr>
              <p:nvPr/>
            </p:nvSpPr>
            <p:spPr bwMode="auto">
              <a:xfrm>
                <a:off x="2521156" y="6471638"/>
                <a:ext cx="6480000" cy="459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900" b="0" dirty="0">
                    <a:solidFill>
                      <a:srgbClr val="FFFF00"/>
                    </a:solidFill>
                  </a:rPr>
                  <a:t> 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 (10.36)     JPEG2000 (7.9)        PCA (7.98)        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00FF00"/>
                    </a:solidFill>
                  </a:rPr>
                  <a:t>K-SVD (4.94)</a:t>
                </a:r>
              </a:p>
            </p:txBody>
          </p:sp>
        </p:grpSp>
        <p:grpSp>
          <p:nvGrpSpPr>
            <p:cNvPr id="34" name="Group 29"/>
            <p:cNvGrpSpPr>
              <a:grpSpLocks/>
            </p:cNvGrpSpPr>
            <p:nvPr/>
          </p:nvGrpSpPr>
          <p:grpSpPr bwMode="auto">
            <a:xfrm>
              <a:off x="100013" y="215900"/>
              <a:ext cx="1439862" cy="2254920"/>
              <a:chOff x="99426" y="216000"/>
              <a:chExt cx="1439751" cy="2254600"/>
            </a:xfrm>
          </p:grpSpPr>
          <p:pic>
            <p:nvPicPr>
              <p:cNvPr id="35" name="Picture 22" descr="orig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426" y="216000"/>
                <a:ext cx="1439751" cy="177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28"/>
              <p:cNvSpPr txBox="1">
                <a:spLocks noChangeArrowheads="1"/>
              </p:cNvSpPr>
              <p:nvPr/>
            </p:nvSpPr>
            <p:spPr bwMode="auto">
              <a:xfrm>
                <a:off x="142844" y="2071678"/>
                <a:ext cx="1357322" cy="398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altLang="en-US" sz="1000" b="0">
                    <a:solidFill>
                      <a:srgbClr val="FFFF00"/>
                    </a:solidFill>
                  </a:rPr>
                  <a:t>Image 25</a:t>
                </a:r>
              </a:p>
            </p:txBody>
          </p:sp>
        </p:grpSp>
        <p:cxnSp>
          <p:nvCxnSpPr>
            <p:cNvPr id="40" name="Straight Connector 19"/>
            <p:cNvCxnSpPr>
              <a:cxnSpLocks noChangeShapeType="1"/>
            </p:cNvCxnSpPr>
            <p:nvPr/>
          </p:nvCxnSpPr>
          <p:spPr bwMode="auto">
            <a:xfrm rot="5400000">
              <a:off x="-1597819" y="3458369"/>
              <a:ext cx="6480175" cy="1588"/>
            </a:xfrm>
            <a:prstGeom prst="line">
              <a:avLst/>
            </a:prstGeom>
            <a:noFill/>
            <a:ln w="317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283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9600" y="965730"/>
            <a:ext cx="5760795" cy="3687364"/>
            <a:chOff x="100013" y="215900"/>
            <a:chExt cx="8901112" cy="6688545"/>
          </a:xfrm>
        </p:grpSpPr>
        <p:grpSp>
          <p:nvGrpSpPr>
            <p:cNvPr id="25" name="Group 18"/>
            <p:cNvGrpSpPr>
              <a:grpSpLocks/>
            </p:cNvGrpSpPr>
            <p:nvPr/>
          </p:nvGrpSpPr>
          <p:grpSpPr bwMode="auto">
            <a:xfrm>
              <a:off x="1643063" y="215900"/>
              <a:ext cx="7358062" cy="2245225"/>
              <a:chOff x="1643042" y="216000"/>
              <a:chExt cx="7358772" cy="2245412"/>
            </a:xfrm>
          </p:grpSpPr>
          <p:sp>
            <p:nvSpPr>
              <p:cNvPr id="26" name="Text Box 9"/>
              <p:cNvSpPr txBox="1">
                <a:spLocks noChangeArrowheads="1"/>
              </p:cNvSpPr>
              <p:nvPr/>
            </p:nvSpPr>
            <p:spPr bwMode="auto">
              <a:xfrm>
                <a:off x="2521814" y="2000793"/>
                <a:ext cx="6480000" cy="460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1000" b="0" dirty="0">
                    <a:solidFill>
                      <a:srgbClr val="FFFF00"/>
                    </a:solidFill>
                  </a:rPr>
                  <a:t>          </a:t>
                </a:r>
                <a:r>
                  <a:rPr lang="en-US" altLang="en-US" sz="1050" b="0" dirty="0">
                    <a:solidFill>
                      <a:srgbClr val="FFFF00"/>
                    </a:solidFill>
                  </a:rPr>
                  <a:t>JPEG       JPEG2000 (16.07)    PCA (12.55)       </a:t>
                </a:r>
                <a:r>
                  <a:rPr lang="en-US" altLang="en-US" sz="1050" b="0" dirty="0">
                    <a:solidFill>
                      <a:srgbClr val="00FF00"/>
                    </a:solidFill>
                  </a:rPr>
                  <a:t>K-SVD (7.24)</a:t>
                </a:r>
              </a:p>
            </p:txBody>
          </p:sp>
          <p:pic>
            <p:nvPicPr>
              <p:cNvPr id="27" name="Picture 23" descr="B:\Thesis\Presentation\comp400_1.ti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216000"/>
                <a:ext cx="6480000" cy="1906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643042" y="792311"/>
                <a:ext cx="963994" cy="837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400 Bytes</a:t>
                </a:r>
              </a:p>
            </p:txBody>
          </p:sp>
        </p:grpSp>
        <p:grpSp>
          <p:nvGrpSpPr>
            <p:cNvPr id="37" name="Group 19"/>
            <p:cNvGrpSpPr>
              <a:grpSpLocks/>
            </p:cNvGrpSpPr>
            <p:nvPr/>
          </p:nvGrpSpPr>
          <p:grpSpPr bwMode="auto">
            <a:xfrm>
              <a:off x="1643063" y="2430463"/>
              <a:ext cx="7358062" cy="2242275"/>
              <a:chOff x="1643042" y="2430000"/>
              <a:chExt cx="7358772" cy="2242188"/>
            </a:xfrm>
          </p:grpSpPr>
          <p:pic>
            <p:nvPicPr>
              <p:cNvPr id="38" name="Picture 5" descr="comp550_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2430000"/>
                <a:ext cx="6480000" cy="1867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2521814" y="4211625"/>
                <a:ext cx="6480000" cy="460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1050" b="0" dirty="0">
                    <a:solidFill>
                      <a:srgbClr val="FFFF00"/>
                    </a:solidFill>
                  </a:rPr>
                  <a:t>    JPEG (13.19)  </a:t>
                </a:r>
                <a:r>
                  <a:rPr lang="en-US" altLang="en-US" sz="3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50" b="0" dirty="0">
                    <a:solidFill>
                      <a:srgbClr val="FFFF00"/>
                    </a:solidFill>
                  </a:rPr>
                  <a:t>JPEG2000 (11.01)   PCA (10.31)        </a:t>
                </a:r>
                <a:r>
                  <a:rPr lang="en-US" altLang="en-US" sz="1050" b="0" dirty="0">
                    <a:solidFill>
                      <a:srgbClr val="00FF00"/>
                    </a:solidFill>
                  </a:rPr>
                  <a:t>K-SVD (6.4)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643042" y="2996714"/>
                <a:ext cx="963994" cy="837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550 Bytes</a:t>
                </a:r>
              </a:p>
            </p:txBody>
          </p:sp>
        </p:grpSp>
        <p:grpSp>
          <p:nvGrpSpPr>
            <p:cNvPr id="42" name="Group 20"/>
            <p:cNvGrpSpPr>
              <a:grpSpLocks/>
            </p:cNvGrpSpPr>
            <p:nvPr/>
          </p:nvGrpSpPr>
          <p:grpSpPr bwMode="auto">
            <a:xfrm>
              <a:off x="1643063" y="4643438"/>
              <a:ext cx="7358062" cy="2261007"/>
              <a:chOff x="1643042" y="4643445"/>
              <a:chExt cx="7358114" cy="2261325"/>
            </a:xfrm>
          </p:grpSpPr>
          <p:pic>
            <p:nvPicPr>
              <p:cNvPr id="43" name="Picture 4" descr="comp820_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4643445"/>
                <a:ext cx="6480000" cy="1908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Text Box 7"/>
              <p:cNvSpPr txBox="1">
                <a:spLocks noChangeArrowheads="1"/>
              </p:cNvSpPr>
              <p:nvPr/>
            </p:nvSpPr>
            <p:spPr bwMode="auto">
              <a:xfrm>
                <a:off x="2521156" y="6444124"/>
                <a:ext cx="6480000" cy="460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10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50" b="0" dirty="0">
                    <a:solidFill>
                      <a:srgbClr val="FFFF00"/>
                    </a:solidFill>
                  </a:rPr>
                  <a:t>JPEG (10.53)    JPEG2000 (7.63)     PCA (8.65)         </a:t>
                </a:r>
                <a:r>
                  <a:rPr lang="en-US" altLang="en-US" sz="1050" b="0" dirty="0">
                    <a:solidFill>
                      <a:srgbClr val="00FF00"/>
                    </a:solidFill>
                  </a:rPr>
                  <a:t>K-SVD (5.63)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643042" y="5215025"/>
                <a:ext cx="963907" cy="83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820 Bytes</a:t>
                </a:r>
              </a:p>
            </p:txBody>
          </p:sp>
        </p:grpSp>
        <p:grpSp>
          <p:nvGrpSpPr>
            <p:cNvPr id="46" name="Group 29"/>
            <p:cNvGrpSpPr>
              <a:grpSpLocks/>
            </p:cNvGrpSpPr>
            <p:nvPr/>
          </p:nvGrpSpPr>
          <p:grpSpPr bwMode="auto">
            <a:xfrm>
              <a:off x="100013" y="215900"/>
              <a:ext cx="1439862" cy="2117553"/>
              <a:chOff x="99426" y="216000"/>
              <a:chExt cx="1439751" cy="2117251"/>
            </a:xfrm>
          </p:grpSpPr>
          <p:pic>
            <p:nvPicPr>
              <p:cNvPr id="47" name="Picture 22" descr="orig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426" y="216000"/>
                <a:ext cx="1439751" cy="1774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28"/>
              <p:cNvSpPr txBox="1">
                <a:spLocks noChangeArrowheads="1"/>
              </p:cNvSpPr>
              <p:nvPr/>
            </p:nvSpPr>
            <p:spPr bwMode="auto">
              <a:xfrm>
                <a:off x="142844" y="2071678"/>
                <a:ext cx="1357322" cy="261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altLang="en-US" sz="1050" b="0">
                    <a:solidFill>
                      <a:srgbClr val="FFFF00"/>
                    </a:solidFill>
                  </a:rPr>
                  <a:t>Image 88</a:t>
                </a:r>
              </a:p>
            </p:txBody>
          </p:sp>
        </p:grpSp>
        <p:cxnSp>
          <p:nvCxnSpPr>
            <p:cNvPr id="49" name="Straight Connector 19"/>
            <p:cNvCxnSpPr>
              <a:cxnSpLocks noChangeShapeType="1"/>
            </p:cNvCxnSpPr>
            <p:nvPr/>
          </p:nvCxnSpPr>
          <p:spPr bwMode="auto">
            <a:xfrm rot="5400000">
              <a:off x="-1597819" y="3458369"/>
              <a:ext cx="6480175" cy="1588"/>
            </a:xfrm>
            <a:prstGeom prst="line">
              <a:avLst/>
            </a:prstGeom>
            <a:noFill/>
            <a:ln w="317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020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9600" y="964800"/>
            <a:ext cx="5760795" cy="3710950"/>
            <a:chOff x="100013" y="215900"/>
            <a:chExt cx="8901112" cy="6731211"/>
          </a:xfrm>
        </p:grpSpPr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1643063" y="215900"/>
              <a:ext cx="7358062" cy="2245442"/>
              <a:chOff x="1643042" y="216000"/>
              <a:chExt cx="7358772" cy="2245628"/>
            </a:xfrm>
          </p:grpSpPr>
          <p:sp>
            <p:nvSpPr>
              <p:cNvPr id="30" name="Text Box 9"/>
              <p:cNvSpPr txBox="1">
                <a:spLocks noChangeArrowheads="1"/>
              </p:cNvSpPr>
              <p:nvPr/>
            </p:nvSpPr>
            <p:spPr bwMode="auto">
              <a:xfrm>
                <a:off x="2521813" y="2014976"/>
                <a:ext cx="6480001" cy="446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900" b="0" dirty="0">
                    <a:solidFill>
                      <a:srgbClr val="FFFF00"/>
                    </a:solidFill>
                  </a:rPr>
                  <a:t>       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             JPEG2000 (20.07)     PCA (17.22)      </a:t>
                </a:r>
                <a:r>
                  <a:rPr lang="en-US" altLang="en-US" sz="1000" b="0" dirty="0">
                    <a:solidFill>
                      <a:srgbClr val="00FF00"/>
                    </a:solidFill>
                  </a:rPr>
                  <a:t>K-SVD (12.95)</a:t>
                </a:r>
              </a:p>
            </p:txBody>
          </p:sp>
          <p:pic>
            <p:nvPicPr>
              <p:cNvPr id="31" name="Picture 23" descr="B:\Thesis\Presentation\comp400_1.ti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216000"/>
                <a:ext cx="6480000" cy="1895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643042" y="792310"/>
                <a:ext cx="857333" cy="8181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400 Bytes</a:t>
                </a:r>
              </a:p>
            </p:txBody>
          </p:sp>
        </p:grpSp>
        <p:grpSp>
          <p:nvGrpSpPr>
            <p:cNvPr id="33" name="Group 19"/>
            <p:cNvGrpSpPr>
              <a:grpSpLocks/>
            </p:cNvGrpSpPr>
            <p:nvPr/>
          </p:nvGrpSpPr>
          <p:grpSpPr bwMode="auto">
            <a:xfrm>
              <a:off x="1643063" y="2430463"/>
              <a:ext cx="7358062" cy="2270839"/>
              <a:chOff x="1643042" y="2429999"/>
              <a:chExt cx="7358772" cy="2270750"/>
            </a:xfrm>
          </p:grpSpPr>
          <p:pic>
            <p:nvPicPr>
              <p:cNvPr id="34" name="Picture 5" descr="comp550_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2429999"/>
                <a:ext cx="6480000" cy="18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 Box 8"/>
              <p:cNvSpPr txBox="1">
                <a:spLocks noChangeArrowheads="1"/>
              </p:cNvSpPr>
              <p:nvPr/>
            </p:nvSpPr>
            <p:spPr bwMode="auto">
              <a:xfrm>
                <a:off x="2521813" y="4254152"/>
                <a:ext cx="6480001" cy="446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1000" b="0" dirty="0">
                    <a:solidFill>
                      <a:srgbClr val="FFFF00"/>
                    </a:solidFill>
                  </a:rPr>
                  <a:t>  JPEG (16.51)  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JPEG2000 (14.54)    PCA (15.54)        </a:t>
                </a:r>
                <a:r>
                  <a:rPr lang="en-US" altLang="en-US" sz="1000" b="0" dirty="0">
                    <a:solidFill>
                      <a:srgbClr val="00FF00"/>
                    </a:solidFill>
                  </a:rPr>
                  <a:t>K-SVD (12.01)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643042" y="2996713"/>
                <a:ext cx="857333" cy="8180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550 Bytes</a:t>
                </a:r>
              </a:p>
            </p:txBody>
          </p:sp>
        </p:grpSp>
        <p:grpSp>
          <p:nvGrpSpPr>
            <p:cNvPr id="40" name="Group 20"/>
            <p:cNvGrpSpPr>
              <a:grpSpLocks/>
            </p:cNvGrpSpPr>
            <p:nvPr/>
          </p:nvGrpSpPr>
          <p:grpSpPr bwMode="auto">
            <a:xfrm>
              <a:off x="1643063" y="4643441"/>
              <a:ext cx="7358062" cy="2303670"/>
              <a:chOff x="1643042" y="4644000"/>
              <a:chExt cx="7358114" cy="2303398"/>
            </a:xfrm>
          </p:grpSpPr>
          <p:pic>
            <p:nvPicPr>
              <p:cNvPr id="50" name="Picture 4" descr="comp820_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000" y="4644000"/>
                <a:ext cx="6480000" cy="190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 Box 7"/>
              <p:cNvSpPr txBox="1">
                <a:spLocks noChangeArrowheads="1"/>
              </p:cNvSpPr>
              <p:nvPr/>
            </p:nvSpPr>
            <p:spPr bwMode="auto">
              <a:xfrm>
                <a:off x="2521156" y="6500836"/>
                <a:ext cx="6480000" cy="446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n-US" sz="900" b="0" dirty="0">
                    <a:solidFill>
                      <a:srgbClr val="FFFF00"/>
                    </a:solidFill>
                  </a:rPr>
                  <a:t>   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 (13.56)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FFFF00"/>
                    </a:solidFill>
                  </a:rPr>
                  <a:t>JPEG2000 (11.17)   PCA (13.86)         </a:t>
                </a:r>
                <a:r>
                  <a:rPr lang="en-US" altLang="en-US" sz="200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en-US" sz="1000" b="0" dirty="0">
                    <a:solidFill>
                      <a:srgbClr val="00FF00"/>
                    </a:solidFill>
                  </a:rPr>
                  <a:t>K-SVD (10.87)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643042" y="5215433"/>
                <a:ext cx="857256" cy="81798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b="0" dirty="0">
                    <a:solidFill>
                      <a:srgbClr val="00B0F0"/>
                    </a:solidFill>
                    <a:latin typeface="+mj-lt"/>
                  </a:rPr>
                  <a:t>820 Bytes</a:t>
                </a:r>
              </a:p>
            </p:txBody>
          </p:sp>
        </p:grpSp>
        <p:grpSp>
          <p:nvGrpSpPr>
            <p:cNvPr id="53" name="Group 29"/>
            <p:cNvGrpSpPr>
              <a:grpSpLocks/>
            </p:cNvGrpSpPr>
            <p:nvPr/>
          </p:nvGrpSpPr>
          <p:grpSpPr bwMode="auto">
            <a:xfrm>
              <a:off x="100013" y="215900"/>
              <a:ext cx="1439862" cy="2292249"/>
              <a:chOff x="99426" y="216000"/>
              <a:chExt cx="1439750" cy="2291923"/>
            </a:xfrm>
          </p:grpSpPr>
          <p:pic>
            <p:nvPicPr>
              <p:cNvPr id="54" name="Picture 22" descr="orig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426" y="216000"/>
                <a:ext cx="1439750" cy="1774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TextBox 28"/>
              <p:cNvSpPr txBox="1">
                <a:spLocks noChangeArrowheads="1"/>
              </p:cNvSpPr>
              <p:nvPr/>
            </p:nvSpPr>
            <p:spPr bwMode="auto">
              <a:xfrm>
                <a:off x="142844" y="2071678"/>
                <a:ext cx="1357322" cy="436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altLang="en-US" sz="1000" b="0">
                    <a:solidFill>
                      <a:srgbClr val="FFFF00"/>
                    </a:solidFill>
                  </a:rPr>
                  <a:t>Image 92</a:t>
                </a:r>
              </a:p>
            </p:txBody>
          </p:sp>
        </p:grpSp>
        <p:cxnSp>
          <p:nvCxnSpPr>
            <p:cNvPr id="56" name="Straight Connector 19"/>
            <p:cNvCxnSpPr>
              <a:cxnSpLocks noChangeShapeType="1"/>
            </p:cNvCxnSpPr>
            <p:nvPr/>
          </p:nvCxnSpPr>
          <p:spPr bwMode="auto">
            <a:xfrm rot="5400000">
              <a:off x="-1597819" y="3458369"/>
              <a:ext cx="6480175" cy="1588"/>
            </a:xfrm>
            <a:prstGeom prst="line">
              <a:avLst/>
            </a:prstGeom>
            <a:noFill/>
            <a:ln w="317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4948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8" name="Picture 5" descr="C:\Users\Bryt\Desktop\rate_distortion_black_5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987426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 descr="C:\Users\Bryt\Desktop\rate_distortion_black_4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987426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7" descr="C:\Users\Bryt\Desktop\rate_distortion_black_3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987426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8" descr="C:\Users\Bryt\Desktop\rate_distortion_black_2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987426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" descr="C:\Users\Bryt\Desktop\rate_distortion_black_1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987426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5331" y="2242017"/>
            <a:ext cx="33145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averaged over 100 test images</a:t>
            </a:r>
            <a:endParaRPr lang="he-IL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7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8750" y="712523"/>
            <a:ext cx="9144000" cy="1820300"/>
          </a:xfrm>
        </p:spPr>
        <p:txBody>
          <a:bodyPr/>
          <a:lstStyle/>
          <a:p>
            <a:pPr algn="l" eaLnBrk="1" hangingPunct="1"/>
            <a:r>
              <a:rPr lang="en-US" sz="3600" dirty="0" err="1">
                <a:latin typeface="Tahoma" pitchFamily="34" charset="0"/>
                <a:cs typeface="Tahoma" pitchFamily="34" charset="0"/>
              </a:rPr>
              <a:t>Deblocking</a:t>
            </a:r>
            <a:r>
              <a:rPr lang="en-US" sz="3600">
                <a:latin typeface="Tahoma" pitchFamily="34" charset="0"/>
                <a:cs typeface="Tahoma" pitchFamily="34" charset="0"/>
              </a:rPr>
              <a:t>: Artifacts Removal</a:t>
            </a:r>
            <a:endParaRPr lang="en-US" sz="3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8707" y="4831307"/>
            <a:ext cx="6084792" cy="271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Michael </a:t>
            </a:r>
            <a:r>
              <a:rPr lang="en-US" sz="1200" b="0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Elad</a:t>
            </a: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  |  The Computer-Science Department  |  The Technion</a:t>
            </a:r>
          </a:p>
        </p:txBody>
      </p:sp>
    </p:spTree>
    <p:extLst>
      <p:ext uri="{BB962C8B-B14F-4D97-AF65-F5344CB8AC3E}">
        <p14:creationId xmlns:p14="http://schemas.microsoft.com/office/powerpoint/2010/main" val="3121005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578338" y="4009292"/>
            <a:ext cx="3126154" cy="320431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Image </a:t>
            </a:r>
            <a:r>
              <a:rPr lang="en-US" sz="2800" b="0" dirty="0" err="1">
                <a:solidFill>
                  <a:srgbClr val="FFFFFF"/>
                </a:solidFill>
                <a:latin typeface="Tahoma" pitchFamily="34" charset="0"/>
              </a:rPr>
              <a:t>Deblocking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: The Need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21920" y="996319"/>
            <a:ext cx="8534400" cy="3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Reconstructed images suffer from </a:t>
            </a:r>
            <a:r>
              <a:rPr lang="en-US" sz="2000" b="0" dirty="0" err="1">
                <a:solidFill>
                  <a:srgbClr val="FFFFFF"/>
                </a:solidFill>
                <a:latin typeface="Tahoma" pitchFamily="34" charset="0"/>
              </a:rPr>
              <a:t>blockiness</a:t>
            </a: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, due to coding is in non-overlapping patches, and this is visually disturbing</a:t>
            </a:r>
          </a:p>
          <a:p>
            <a:pPr marL="342900" indent="-342900" algn="l"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Patch border pixels suffer </a:t>
            </a:r>
            <a:br>
              <a:rPr lang="en-US" sz="2000" b="0" dirty="0">
                <a:solidFill>
                  <a:srgbClr val="FFFFFF"/>
                </a:solidFill>
                <a:latin typeface="Tahoma" pitchFamily="34" charset="0"/>
              </a:rPr>
            </a:b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the most</a:t>
            </a:r>
          </a:p>
          <a:p>
            <a:pPr marL="342900" indent="-342900" algn="l">
              <a:spcBef>
                <a:spcPts val="12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Possible solutions</a:t>
            </a:r>
          </a:p>
          <a:p>
            <a:pPr marL="800100" lvl="1" indent="-342900" algn="l">
              <a:spcBef>
                <a:spcPts val="12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FFFFFF"/>
                </a:solidFill>
                <a:latin typeface="Tahoma" pitchFamily="34" charset="0"/>
              </a:rPr>
              <a:t>Neighbor–aware training</a:t>
            </a:r>
          </a:p>
          <a:p>
            <a:pPr marL="800100" lvl="1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FFFFFF"/>
                </a:solidFill>
                <a:latin typeface="Tahoma" pitchFamily="34" charset="0"/>
              </a:rPr>
              <a:t>Neighbor–aware encoding</a:t>
            </a:r>
          </a:p>
          <a:p>
            <a:pPr marL="800100" lvl="1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FFFFFF"/>
                </a:solidFill>
                <a:latin typeface="Tahoma" pitchFamily="34" charset="0"/>
              </a:rPr>
              <a:t>Overlapping patches</a:t>
            </a:r>
          </a:p>
          <a:p>
            <a:pPr marL="800100" lvl="1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FFFFFF"/>
                </a:solidFill>
                <a:latin typeface="Tahoma" pitchFamily="34" charset="0"/>
              </a:rPr>
              <a:t>Post-processing approach</a:t>
            </a: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70955"/>
              </p:ext>
            </p:extLst>
          </p:nvPr>
        </p:nvGraphicFramePr>
        <p:xfrm>
          <a:off x="4389120" y="1867238"/>
          <a:ext cx="9570746" cy="272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Image" r:id="rId6" imgW="42768254" imgH="12482540" progId="Photoshop.Image.11">
                  <p:embed/>
                </p:oleObj>
              </mc:Choice>
              <mc:Fallback>
                <p:oleObj name="Image" r:id="rId6" imgW="42768254" imgH="12482540" progId="Photoshop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120" y="1867238"/>
                        <a:ext cx="9570746" cy="2729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6597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Image </a:t>
            </a:r>
            <a:r>
              <a:rPr lang="en-US" sz="2800" b="0" dirty="0" err="1">
                <a:solidFill>
                  <a:srgbClr val="FFFFFF"/>
                </a:solidFill>
                <a:latin typeface="Tahoma" pitchFamily="34" charset="0"/>
              </a:rPr>
              <a:t>Deblocking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: Our Solution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88854" y="835532"/>
            <a:ext cx="3113397" cy="343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5113" indent="-265113" algn="l">
              <a:spcBef>
                <a:spcPct val="200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Our Solution: </a:t>
            </a:r>
          </a:p>
          <a:p>
            <a:pPr marL="447675" lvl="2" indent="-182563" algn="l">
              <a:spcBef>
                <a:spcPct val="200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A post-processing approach</a:t>
            </a:r>
          </a:p>
          <a:p>
            <a:pPr marL="447675" lvl="2" indent="-182563" algn="l">
              <a:spcBef>
                <a:spcPct val="200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Learned filters </a:t>
            </a:r>
          </a:p>
          <a:p>
            <a:pPr marL="447675" lvl="2" indent="-182563" algn="l">
              <a:spcBef>
                <a:spcPct val="20000"/>
              </a:spcBef>
              <a:buClr>
                <a:schemeClr val="bg1"/>
              </a:buClr>
              <a:buSzPct val="75000"/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Locally adaptive </a:t>
            </a:r>
          </a:p>
          <a:p>
            <a:pPr marL="342900" lvl="1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lang="en-US" sz="700" b="0" dirty="0">
              <a:solidFill>
                <a:srgbClr val="FFFFFF"/>
              </a:solidFill>
              <a:latin typeface="Tahoma" pitchFamily="34" charset="0"/>
            </a:endParaRPr>
          </a:p>
          <a:p>
            <a:pPr marL="342900" lvl="1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A 5×5 linear </a:t>
            </a:r>
            <a:r>
              <a:rPr lang="en-US" sz="2000" b="0" dirty="0" err="1">
                <a:solidFill>
                  <a:srgbClr val="FFFFFF"/>
                </a:solidFill>
                <a:latin typeface="Tahoma" pitchFamily="34" charset="0"/>
              </a:rPr>
              <a:t>deblocking</a:t>
            </a:r>
            <a:r>
              <a:rPr lang="en-US" sz="2000" b="0" dirty="0">
                <a:solidFill>
                  <a:srgbClr val="FFFFFF"/>
                </a:solidFill>
                <a:latin typeface="Tahoma" pitchFamily="34" charset="0"/>
              </a:rPr>
              <a:t> filter is found for EACH relevant pixel, obtained by a simple Lest-Squares </a:t>
            </a:r>
          </a:p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75000"/>
              <a:buFont typeface="Wingdings" panose="05000000000000000000" pitchFamily="2" charset="2"/>
              <a:buChar char="§"/>
              <a:defRPr/>
            </a:pPr>
            <a:endParaRPr lang="en-US" sz="2000" b="0" dirty="0">
              <a:solidFill>
                <a:srgbClr val="FFFFFF"/>
              </a:solidFill>
              <a:latin typeface="Tahoma" pitchFamily="34" charset="0"/>
            </a:endParaRPr>
          </a:p>
        </p:txBody>
      </p:sp>
      <p:grpSp>
        <p:nvGrpSpPr>
          <p:cNvPr id="10" name="Group 118"/>
          <p:cNvGrpSpPr>
            <a:grpSpLocks/>
          </p:cNvGrpSpPr>
          <p:nvPr/>
        </p:nvGrpSpPr>
        <p:grpSpPr bwMode="auto">
          <a:xfrm>
            <a:off x="7135368" y="1687640"/>
            <a:ext cx="1981200" cy="2611437"/>
            <a:chOff x="5638800" y="2667000"/>
            <a:chExt cx="1981200" cy="2612136"/>
          </a:xfrm>
        </p:grpSpPr>
        <p:sp>
          <p:nvSpPr>
            <p:cNvPr id="11" name="Rectangle 239"/>
            <p:cNvSpPr>
              <a:spLocks noChangeArrowheads="1"/>
            </p:cNvSpPr>
            <p:nvPr/>
          </p:nvSpPr>
          <p:spPr bwMode="auto">
            <a:xfrm>
              <a:off x="5715000" y="3200400"/>
              <a:ext cx="1143000" cy="13716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239"/>
            <p:cNvSpPr>
              <a:spLocks noChangeArrowheads="1"/>
            </p:cNvSpPr>
            <p:nvPr/>
          </p:nvSpPr>
          <p:spPr bwMode="auto">
            <a:xfrm>
              <a:off x="5834742" y="3320142"/>
              <a:ext cx="1143000" cy="13716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800" y="2667000"/>
              <a:ext cx="1981200" cy="396981"/>
            </a:xfrm>
            <a:prstGeom prst="rect">
              <a:avLst/>
            </a:prstGeom>
            <a:noFill/>
          </p:spPr>
          <p:txBody>
            <a:bodyPr rtlCol="1">
              <a:spAutoFit/>
            </a:bodyPr>
            <a:lstStyle/>
            <a:p>
              <a:pPr>
                <a:defRPr/>
              </a:pPr>
              <a:r>
                <a:rPr lang="en-US" sz="20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Images</a:t>
              </a:r>
              <a:endParaRPr lang="he-IL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239"/>
            <p:cNvSpPr>
              <a:spLocks noChangeArrowheads="1"/>
            </p:cNvSpPr>
            <p:nvPr/>
          </p:nvSpPr>
          <p:spPr bwMode="auto">
            <a:xfrm>
              <a:off x="5943600" y="3429000"/>
              <a:ext cx="1143000" cy="13716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239"/>
            <p:cNvSpPr>
              <a:spLocks noChangeArrowheads="1"/>
            </p:cNvSpPr>
            <p:nvPr/>
          </p:nvSpPr>
          <p:spPr bwMode="auto">
            <a:xfrm>
              <a:off x="6052458" y="3537858"/>
              <a:ext cx="1143000" cy="13716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239"/>
            <p:cNvSpPr>
              <a:spLocks noChangeArrowheads="1"/>
            </p:cNvSpPr>
            <p:nvPr/>
          </p:nvSpPr>
          <p:spPr bwMode="auto">
            <a:xfrm>
              <a:off x="6157686" y="3643086"/>
              <a:ext cx="1143000" cy="13716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239"/>
            <p:cNvSpPr>
              <a:spLocks noChangeArrowheads="1"/>
            </p:cNvSpPr>
            <p:nvPr/>
          </p:nvSpPr>
          <p:spPr bwMode="auto">
            <a:xfrm>
              <a:off x="6266544" y="3751944"/>
              <a:ext cx="1143000" cy="13716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239"/>
            <p:cNvSpPr>
              <a:spLocks noChangeArrowheads="1"/>
            </p:cNvSpPr>
            <p:nvPr/>
          </p:nvSpPr>
          <p:spPr bwMode="auto">
            <a:xfrm>
              <a:off x="6400800" y="3886200"/>
              <a:ext cx="1143000" cy="1371600"/>
            </a:xfrm>
            <a:prstGeom prst="rect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12700"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39"/>
            <p:cNvSpPr>
              <a:spLocks noChangeArrowheads="1"/>
            </p:cNvSpPr>
            <p:nvPr/>
          </p:nvSpPr>
          <p:spPr bwMode="auto">
            <a:xfrm>
              <a:off x="6867526" y="4429126"/>
              <a:ext cx="54000" cy="54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8000" y="4019912"/>
              <a:ext cx="762000" cy="338228"/>
            </a:xfrm>
            <a:prstGeom prst="rect">
              <a:avLst/>
            </a:prstGeom>
            <a:noFill/>
          </p:spPr>
          <p:txBody>
            <a:bodyPr rtlCol="1">
              <a:spAutoFit/>
            </a:bodyPr>
            <a:lstStyle/>
            <a:p>
              <a:pPr algn="ctr">
                <a:defRPr/>
              </a:pPr>
              <a:r>
                <a:rPr lang="en-US" sz="1600" b="0" dirty="0">
                  <a:latin typeface="Arial" panose="020B0604020202020204" pitchFamily="34" charset="0"/>
                  <a:cs typeface="Arial" panose="020B0604020202020204" pitchFamily="34" charset="0"/>
                </a:rPr>
                <a:t>Pixel</a:t>
              </a:r>
            </a:p>
          </p:txBody>
        </p:sp>
      </p:grpSp>
      <p:grpSp>
        <p:nvGrpSpPr>
          <p:cNvPr id="25" name="Group 117"/>
          <p:cNvGrpSpPr>
            <a:grpSpLocks/>
          </p:cNvGrpSpPr>
          <p:nvPr/>
        </p:nvGrpSpPr>
        <p:grpSpPr bwMode="auto">
          <a:xfrm>
            <a:off x="3169920" y="1687640"/>
            <a:ext cx="2743200" cy="2624137"/>
            <a:chOff x="1143000" y="2667000"/>
            <a:chExt cx="2743200" cy="2624554"/>
          </a:xfrm>
        </p:grpSpPr>
        <p:sp>
          <p:nvSpPr>
            <p:cNvPr id="26" name="TextBox 25"/>
            <p:cNvSpPr txBox="1"/>
            <p:nvPr/>
          </p:nvSpPr>
          <p:spPr>
            <a:xfrm>
              <a:off x="1143000" y="2667000"/>
              <a:ext cx="2743200" cy="396938"/>
            </a:xfrm>
            <a:prstGeom prst="rect">
              <a:avLst/>
            </a:prstGeom>
            <a:noFill/>
          </p:spPr>
          <p:txBody>
            <a:bodyPr rtlCol="1">
              <a:spAutoFit/>
            </a:bodyPr>
            <a:lstStyle/>
            <a:p>
              <a:pPr>
                <a:defRPr/>
              </a:pPr>
              <a:r>
                <a:rPr lang="en-US" sz="20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Reconstructed Images</a:t>
              </a:r>
              <a:endParaRPr lang="he-IL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39"/>
            <p:cNvSpPr>
              <a:spLocks noChangeArrowheads="1"/>
            </p:cNvSpPr>
            <p:nvPr/>
          </p:nvSpPr>
          <p:spPr bwMode="auto">
            <a:xfrm>
              <a:off x="1600200" y="3200485"/>
              <a:ext cx="1143000" cy="1371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39"/>
            <p:cNvSpPr>
              <a:spLocks noChangeArrowheads="1"/>
            </p:cNvSpPr>
            <p:nvPr/>
          </p:nvSpPr>
          <p:spPr bwMode="auto">
            <a:xfrm>
              <a:off x="1719262" y="3319566"/>
              <a:ext cx="1143000" cy="1371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39"/>
            <p:cNvSpPr>
              <a:spLocks noChangeArrowheads="1"/>
            </p:cNvSpPr>
            <p:nvPr/>
          </p:nvSpPr>
          <p:spPr bwMode="auto">
            <a:xfrm>
              <a:off x="1828800" y="3429121"/>
              <a:ext cx="1143000" cy="1371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39"/>
            <p:cNvSpPr>
              <a:spLocks noChangeArrowheads="1"/>
            </p:cNvSpPr>
            <p:nvPr/>
          </p:nvSpPr>
          <p:spPr bwMode="auto">
            <a:xfrm>
              <a:off x="1938337" y="3537088"/>
              <a:ext cx="1143000" cy="1371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239"/>
            <p:cNvSpPr>
              <a:spLocks noChangeArrowheads="1"/>
            </p:cNvSpPr>
            <p:nvPr/>
          </p:nvSpPr>
          <p:spPr bwMode="auto">
            <a:xfrm>
              <a:off x="2043112" y="3643467"/>
              <a:ext cx="1143000" cy="1371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239"/>
            <p:cNvSpPr>
              <a:spLocks noChangeArrowheads="1"/>
            </p:cNvSpPr>
            <p:nvPr/>
          </p:nvSpPr>
          <p:spPr bwMode="auto">
            <a:xfrm>
              <a:off x="2151062" y="3751434"/>
              <a:ext cx="1143000" cy="1371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239"/>
            <p:cNvSpPr>
              <a:spLocks noChangeArrowheads="1"/>
            </p:cNvSpPr>
            <p:nvPr/>
          </p:nvSpPr>
          <p:spPr bwMode="auto">
            <a:xfrm>
              <a:off x="2286000" y="3886200"/>
              <a:ext cx="1143000" cy="1371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12700"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239"/>
            <p:cNvSpPr>
              <a:spLocks noChangeArrowheads="1"/>
            </p:cNvSpPr>
            <p:nvPr/>
          </p:nvSpPr>
          <p:spPr bwMode="auto">
            <a:xfrm>
              <a:off x="2752726" y="4429126"/>
              <a:ext cx="54000" cy="54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he-IL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239"/>
            <p:cNvSpPr>
              <a:spLocks noChangeArrowheads="1"/>
            </p:cNvSpPr>
            <p:nvPr/>
          </p:nvSpPr>
          <p:spPr bwMode="auto">
            <a:xfrm>
              <a:off x="2691785" y="4368185"/>
              <a:ext cx="180000" cy="180000"/>
            </a:xfrm>
            <a:prstGeom prst="rect">
              <a:avLst/>
            </a:prstGeom>
            <a:noFill/>
            <a:ln w="6350" cmpd="sng">
              <a:solidFill>
                <a:srgbClr val="FF000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12700"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3200" y="4038818"/>
              <a:ext cx="762000" cy="338191"/>
            </a:xfrm>
            <a:prstGeom prst="rect">
              <a:avLst/>
            </a:prstGeom>
            <a:noFill/>
          </p:spPr>
          <p:txBody>
            <a:bodyPr rtlCol="1">
              <a:spAutoFit/>
            </a:bodyPr>
            <a:lstStyle/>
            <a:p>
              <a:pPr algn="ctr">
                <a:defRPr/>
              </a:pPr>
              <a:r>
                <a:rPr lang="en-US" sz="1600" b="0" dirty="0">
                  <a:latin typeface="Arial" panose="020B0604020202020204" pitchFamily="34" charset="0"/>
                  <a:cs typeface="Arial" panose="020B0604020202020204" pitchFamily="34" charset="0"/>
                </a:rPr>
                <a:t>Pixel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19200" y="4953363"/>
              <a:ext cx="685800" cy="338191"/>
            </a:xfrm>
            <a:prstGeom prst="rect">
              <a:avLst/>
            </a:prstGeom>
            <a:noFill/>
          </p:spPr>
          <p:txBody>
            <a:bodyPr rtlCol="1">
              <a:spAutoFit/>
            </a:bodyPr>
            <a:lstStyle/>
            <a:p>
              <a:pPr algn="ctr">
                <a:defRPr/>
              </a:pPr>
              <a:r>
                <a:rPr lang="en-US" sz="16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</a:p>
          </p:txBody>
        </p:sp>
        <p:cxnSp>
          <p:nvCxnSpPr>
            <p:cNvPr id="38" name="Curved Connector 103"/>
            <p:cNvCxnSpPr>
              <a:cxnSpLocks noChangeShapeType="1"/>
              <a:stCxn id="37" idx="3"/>
            </p:cNvCxnSpPr>
            <p:nvPr/>
          </p:nvCxnSpPr>
          <p:spPr bwMode="auto">
            <a:xfrm flipV="1">
              <a:off x="1905000" y="4590119"/>
              <a:ext cx="875815" cy="532158"/>
            </a:xfrm>
            <a:prstGeom prst="curvedConnector2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Rectangle 239"/>
            <p:cNvSpPr>
              <a:spLocks noChangeArrowheads="1"/>
            </p:cNvSpPr>
            <p:nvPr/>
          </p:nvSpPr>
          <p:spPr bwMode="auto">
            <a:xfrm>
              <a:off x="2690815" y="4544400"/>
              <a:ext cx="180000" cy="45719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12700"/>
          </p:spPr>
          <p:txBody>
            <a:bodyPr wrap="none" anchor="ctr"/>
            <a:lstStyle/>
            <a:p>
              <a:pPr>
                <a:defRPr/>
              </a:pPr>
              <a:endParaRPr lang="he-IL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77143" y="2632848"/>
            <a:ext cx="1681545" cy="1138773"/>
            <a:chOff x="5677143" y="2632848"/>
            <a:chExt cx="1681545" cy="1138773"/>
          </a:xfrm>
        </p:grpSpPr>
        <p:sp>
          <p:nvSpPr>
            <p:cNvPr id="2" name="Right Arrow 1"/>
            <p:cNvSpPr/>
            <p:nvPr/>
          </p:nvSpPr>
          <p:spPr bwMode="auto">
            <a:xfrm>
              <a:off x="5748950" y="2906513"/>
              <a:ext cx="1258432" cy="658229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77143" y="2632848"/>
              <a:ext cx="1681545" cy="113877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1600" b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Least-Squares</a:t>
              </a:r>
            </a:p>
            <a:p>
              <a:pPr algn="l"/>
              <a:endParaRPr lang="en-US" sz="2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/>
              <a:endParaRPr lang="en-US" sz="16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/>
              <a:r>
                <a:rPr lang="en-US" sz="1600" b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Fitting</a:t>
              </a:r>
              <a:endParaRPr lang="he-IL" sz="16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570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Image </a:t>
            </a:r>
            <a:r>
              <a:rPr lang="en-US" sz="2800" b="0" noProof="0" dirty="0" err="1">
                <a:solidFill>
                  <a:srgbClr val="FFFFFF"/>
                </a:solidFill>
                <a:latin typeface="Tahoma" pitchFamily="34" charset="0"/>
              </a:rPr>
              <a:t>Deblocking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 Results – 550Bytes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1062355" y="965731"/>
            <a:ext cx="6179824" cy="1713461"/>
            <a:chOff x="122" y="799"/>
            <a:chExt cx="5534" cy="1838"/>
          </a:xfrm>
        </p:grpSpPr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122" y="799"/>
            <a:ext cx="5534" cy="1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4" name="Image" r:id="rId6" imgW="42768254" imgH="12482540" progId="Photoshop.Image.11">
                    <p:embed/>
                  </p:oleObj>
                </mc:Choice>
                <mc:Fallback>
                  <p:oleObj name="Image" r:id="rId6" imgW="42768254" imgH="12482540" progId="Photoshop.Image.11">
                    <p:embed/>
                    <p:pic>
                      <p:nvPicPr>
                        <p:cNvPr id="1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" y="799"/>
                          <a:ext cx="5534" cy="16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76" y="2311"/>
              <a:ext cx="53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1200" b="0" dirty="0">
                  <a:solidFill>
                    <a:srgbClr val="FFFF00"/>
                  </a:solidFill>
                </a:rPr>
                <a:t>  Before (6.96)                  Before (5.63) 	              Before (6.4)               Before (12.01)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1046721" y="2875884"/>
            <a:ext cx="6179824" cy="1699478"/>
            <a:chOff x="124" y="2568"/>
            <a:chExt cx="5534" cy="1823"/>
          </a:xfrm>
        </p:grpSpPr>
        <p:graphicFrame>
          <p:nvGraphicFramePr>
            <p:cNvPr id="17" name="Object 8"/>
            <p:cNvGraphicFramePr>
              <a:graphicFrameLocks noChangeAspect="1"/>
            </p:cNvGraphicFramePr>
            <p:nvPr/>
          </p:nvGraphicFramePr>
          <p:xfrm>
            <a:off x="124" y="2568"/>
            <a:ext cx="5534" cy="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5" name="Image" r:id="rId8" imgW="42768254" imgH="12469841" progId="Photoshop.Image.11">
                    <p:embed/>
                  </p:oleObj>
                </mc:Choice>
                <mc:Fallback>
                  <p:oleObj name="Image" r:id="rId8" imgW="42768254" imgH="12469841" progId="Photoshop.Image.11">
                    <p:embed/>
                    <p:pic>
                      <p:nvPicPr>
                        <p:cNvPr id="1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" y="2568"/>
                          <a:ext cx="5534" cy="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76" y="4065"/>
              <a:ext cx="53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1200" b="0" dirty="0">
                  <a:solidFill>
                    <a:srgbClr val="FFFF00"/>
                  </a:solidFill>
                </a:rPr>
                <a:t>     After (6.24)                  After (5.27) 	               After (6.03) 	       After (11.32)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0667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Image </a:t>
            </a:r>
            <a:r>
              <a:rPr lang="en-US" sz="2800" b="0" noProof="0" dirty="0" err="1">
                <a:solidFill>
                  <a:srgbClr val="FFFFFF"/>
                </a:solidFill>
                <a:latin typeface="Tahoma" pitchFamily="34" charset="0"/>
              </a:rPr>
              <a:t>Deblocking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 Results – 550Bytes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1" name="Picture 6" descr="B:\Thesis\Presentation\3_orig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7" y="1026273"/>
            <a:ext cx="2598316" cy="320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133093" y="4234293"/>
            <a:ext cx="25510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 dirty="0">
                <a:solidFill>
                  <a:srgbClr val="FFFF00"/>
                </a:solidFill>
              </a:rPr>
              <a:t>Image 88</a:t>
            </a:r>
            <a:endParaRPr lang="he-IL" altLang="en-US" sz="1600" b="0" dirty="0">
              <a:solidFill>
                <a:srgbClr val="FFFF00"/>
              </a:solidFill>
            </a:endParaRPr>
          </a:p>
        </p:txBody>
      </p:sp>
      <p:pic>
        <p:nvPicPr>
          <p:cNvPr id="20" name="Picture 16" descr="deblocking550black_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57" y="1032919"/>
            <a:ext cx="2598316" cy="320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161093" y="4234293"/>
            <a:ext cx="25510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 dirty="0">
                <a:solidFill>
                  <a:srgbClr val="FFFF00"/>
                </a:solidFill>
              </a:rPr>
              <a:t>Before image </a:t>
            </a:r>
            <a:r>
              <a:rPr lang="en-US" altLang="en-US" sz="1600" b="0" dirty="0" err="1">
                <a:solidFill>
                  <a:srgbClr val="FFFF00"/>
                </a:solidFill>
              </a:rPr>
              <a:t>deblocking</a:t>
            </a:r>
            <a:endParaRPr lang="he-IL" altLang="en-US" sz="1600" b="0" dirty="0">
              <a:solidFill>
                <a:srgbClr val="FFFF00"/>
              </a:solidFill>
            </a:endParaRPr>
          </a:p>
        </p:txBody>
      </p:sp>
      <p:pic>
        <p:nvPicPr>
          <p:cNvPr id="25" name="Picture 17" descr="deblocking550black_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57" y="1032919"/>
            <a:ext cx="2599200" cy="32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3123088" y="4234293"/>
            <a:ext cx="2627021" cy="27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600" b="0">
                <a:solidFill>
                  <a:srgbClr val="FFFF00"/>
                </a:solidFill>
              </a:rPr>
              <a:t>After image deblocking</a:t>
            </a:r>
            <a:endParaRPr lang="he-IL" altLang="en-US" sz="1600" b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2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Face Images Are Everywhere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1" name="Picture 7" descr="B0SHAllweD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0" y="996752"/>
            <a:ext cx="2078545" cy="27568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תוצאת תמונה עבור ‪faces‬‏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06" y="2116225"/>
            <a:ext cx="2439532" cy="259043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תוצאת תמונה עבור ‪movie promo‬‏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189" y="1124498"/>
            <a:ext cx="2269952" cy="336894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תוצאת תמונה עבור ‪famous people‬‏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70" y="996751"/>
            <a:ext cx="2169867" cy="216986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תוצאת תמונה עבור ‪famous people‬‏">
            <a:hlinkClick r:id="rId12"/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5" r="21847"/>
          <a:stretch/>
        </p:blipFill>
        <p:spPr bwMode="auto">
          <a:xfrm>
            <a:off x="519584" y="2375176"/>
            <a:ext cx="2425757" cy="22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תוצאת תמונה עבור ‪drivers license‬‏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46" y="947090"/>
            <a:ext cx="3174133" cy="203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תוצאת תמונה עבור ‪drivers license‬‏">
            <a:hlinkClick r:id="rId16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44" y="2979017"/>
            <a:ext cx="3130221" cy="173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82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Performance Comparisons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2" name="Picture 10" descr="C:\Users\Bryt\Desktop\rate_distortion_black_6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71" y="979382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C:\Users\Bryt\Desktop\rate_distortion_black_5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71" y="979382"/>
            <a:ext cx="4642485" cy="3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7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Summary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677584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864" y="1077242"/>
            <a:ext cx="7029058" cy="3385542"/>
          </a:xfrm>
          <a:prstGeom prst="rect">
            <a:avLst/>
          </a:prstGeom>
          <a:solidFill>
            <a:srgbClr val="000000">
              <a:alpha val="81961"/>
            </a:srgbClr>
          </a:solidFill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ts val="1200"/>
              </a:spcBef>
              <a:buClr>
                <a:schemeClr val="bg1"/>
              </a:buClr>
              <a:defRPr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had a set of goals, which we met nicely: 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Compressing facial images using sparse and redundant representations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low bit-rates (compression ratio of ~100)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image quality and clarity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Surpassing competing methods and standards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sparse and redundant representations to image compression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55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This 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642" y="1299900"/>
            <a:ext cx="7278986" cy="2890022"/>
          </a:xfrm>
          <a:prstGeom prst="rect">
            <a:avLst/>
          </a:prstGeom>
          <a:solidFill>
            <a:srgbClr val="000000">
              <a:alpha val="81961"/>
            </a:srgbClr>
          </a:solidFill>
        </p:spPr>
        <p:txBody>
          <a:bodyPr wrap="square" rtlCol="0">
            <a:spAutoFit/>
          </a:bodyPr>
          <a:lstStyle/>
          <a:p>
            <a:pPr marL="0" indent="0"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and the research behind it were created by Ori Bryt. This work is summarized in the following two papers:</a:t>
            </a:r>
          </a:p>
          <a:p>
            <a:pPr marL="0" indent="0"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1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 Bryt and M. Elad, </a:t>
            </a:r>
            <a:r>
              <a:rPr lang="en-US" sz="1800" b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of Facial Images Using the </a:t>
            </a:r>
            <a:br>
              <a:rPr lang="en-US" sz="1800" b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K-SVD Algorithm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Visual Communication and Image Representation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Vol. 19, No. 4, Pages 270-283, May 2008.</a:t>
            </a:r>
          </a:p>
          <a:p>
            <a:pPr marL="342900" indent="-342900" algn="l"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endParaRPr lang="en-US" sz="1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 Bryt and M. Elad, </a:t>
            </a:r>
            <a:r>
              <a:rPr lang="en-US" sz="1800" b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the K-SVD Facial Image Compression Using a Linear </a:t>
            </a:r>
            <a:r>
              <a:rPr lang="en-US" sz="1800" b="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Deblocking</a:t>
            </a:r>
            <a:r>
              <a:rPr lang="en-US" sz="1800" b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IEEE 25-th Convention of Electrical and Electronics Engineers in Israel, </a:t>
            </a:r>
            <a:r>
              <a:rPr lang="en-US" sz="1800" b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Eilat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Israel, December 3-5, 2008. </a:t>
            </a:r>
            <a:endParaRPr lang="he-IL" sz="1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http://www-sipl.technion.ac.il/new/Graphics/Supervisors/superv-Ori-bry2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2935" r="19217" b="9655"/>
          <a:stretch/>
        </p:blipFill>
        <p:spPr bwMode="auto">
          <a:xfrm>
            <a:off x="7625620" y="1156891"/>
            <a:ext cx="1144630" cy="14612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7625971" y="2620312"/>
            <a:ext cx="1523378" cy="59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 Bryt</a:t>
            </a:r>
            <a:endParaRPr lang="he-IL" sz="2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12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noProof="0" dirty="0">
                <a:solidFill>
                  <a:srgbClr val="FFFFFF"/>
                </a:solidFill>
                <a:latin typeface="Tahoma" pitchFamily="34" charset="0"/>
              </a:rPr>
              <a:t>Our Goals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3156" y="1554013"/>
            <a:ext cx="6438626" cy="2554545"/>
          </a:xfrm>
          <a:prstGeom prst="rect">
            <a:avLst/>
          </a:prstGeom>
          <a:solidFill>
            <a:srgbClr val="000000">
              <a:alpha val="81961"/>
            </a:srgbClr>
          </a:solidFill>
        </p:spPr>
        <p:txBody>
          <a:bodyPr wrap="square" rtlCol="0">
            <a:spAutoFit/>
          </a:bodyPr>
          <a:lstStyle/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Compressing facial images as effective as possible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low bit-rates (compression ratio of ~100)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image quality and clarity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Surpassing competing methods and standards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effect: Introducing sparse and redundant representations to image compression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58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8750" y="712523"/>
            <a:ext cx="9144000" cy="1820300"/>
          </a:xfrm>
        </p:spPr>
        <p:txBody>
          <a:bodyPr/>
          <a:lstStyle/>
          <a:p>
            <a:pPr algn="l" eaLnBrk="1" hangingPunct="1"/>
            <a:r>
              <a:rPr lang="en-US" sz="3600" dirty="0">
                <a:latin typeface="Tahoma" pitchFamily="34" charset="0"/>
                <a:cs typeface="Tahoma" pitchFamily="34" charset="0"/>
              </a:rPr>
              <a:t>Compression Face Images: </a:t>
            </a:r>
            <a:br>
              <a:rPr lang="en-US" sz="3600" dirty="0">
                <a:latin typeface="Tahoma" pitchFamily="34" charset="0"/>
                <a:cs typeface="Tahoma" pitchFamily="34" charset="0"/>
              </a:rPr>
            </a:br>
            <a:br>
              <a:rPr lang="en-US" sz="3600" dirty="0">
                <a:latin typeface="Tahoma" pitchFamily="34" charset="0"/>
                <a:cs typeface="Tahoma" pitchFamily="34" charset="0"/>
              </a:rPr>
            </a:br>
            <a:r>
              <a:rPr lang="en-US" sz="3600" dirty="0">
                <a:latin typeface="Tahoma" pitchFamily="34" charset="0"/>
                <a:cs typeface="Tahoma" pitchFamily="34" charset="0"/>
              </a:rPr>
              <a:t>Prior Work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8707" y="4831307"/>
            <a:ext cx="6084792" cy="271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Michael </a:t>
            </a:r>
            <a:r>
              <a:rPr lang="en-US" sz="1200" b="0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Elad</a:t>
            </a: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</a:rPr>
              <a:t>  |  The Computer-Science Department  |  The Technion</a:t>
            </a:r>
          </a:p>
        </p:txBody>
      </p:sp>
    </p:spTree>
    <p:extLst>
      <p:ext uri="{BB962C8B-B14F-4D97-AF65-F5344CB8AC3E}">
        <p14:creationId xmlns:p14="http://schemas.microsoft.com/office/powerpoint/2010/main" val="129849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-13295"/>
            <a:ext cx="9024938" cy="64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</a:t>
            </a:r>
            <a:r>
              <a:rPr lang="en-US" sz="2800" b="0" dirty="0">
                <a:solidFill>
                  <a:srgbClr val="FFFFFF"/>
                </a:solidFill>
                <a:latin typeface="Tahoma" pitchFamily="34" charset="0"/>
              </a:rPr>
              <a:t>Previous 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116" name="תמונה 115" descr="Eng_Hor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7642" y="175953"/>
            <a:ext cx="1080037" cy="436205"/>
          </a:xfrm>
          <a:prstGeom prst="rect">
            <a:avLst/>
          </a:prstGeom>
        </p:spPr>
      </p:pic>
      <p:sp>
        <p:nvSpPr>
          <p:cNvPr id="117" name="Line 2"/>
          <p:cNvSpPr>
            <a:spLocks noChangeShapeType="1"/>
          </p:cNvSpPr>
          <p:nvPr/>
        </p:nvSpPr>
        <p:spPr bwMode="auto">
          <a:xfrm>
            <a:off x="9900" y="4823888"/>
            <a:ext cx="91341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8" name="Footer Placeholder 2"/>
          <p:cNvSpPr txBox="1">
            <a:spLocks/>
          </p:cNvSpPr>
          <p:nvPr/>
        </p:nvSpPr>
        <p:spPr>
          <a:xfrm>
            <a:off x="288707" y="4831309"/>
            <a:ext cx="6084792" cy="271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Michael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 |  The Computer-Science Department  | 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Technion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0" y="812006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493" y="925121"/>
            <a:ext cx="8123013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eaLnBrk="1" hangingPunct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Surprisingly, only few facial image compression algorithms are found in the literature</a:t>
            </a:r>
          </a:p>
          <a:p>
            <a:pPr marL="342900" indent="-342900" algn="l" eaLnBrk="1" hangingPunct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 techniques used:</a:t>
            </a:r>
          </a:p>
          <a:p>
            <a:pPr marL="800100" lvl="1" indent="-342900" algn="l" eaLnBrk="1" hangingPunct="1">
              <a:spcBef>
                <a:spcPts val="12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 Component Analysis (PCA)</a:t>
            </a:r>
          </a:p>
          <a:p>
            <a:pPr marL="800100" lvl="1" indent="-342900" algn="l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marL="800100" lvl="1" indent="-342900" algn="l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Quantization (VQ)</a:t>
            </a:r>
          </a:p>
          <a:p>
            <a:pPr marL="800100" lvl="1" indent="-342900" algn="l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Tensors, &amp; </a:t>
            </a:r>
          </a:p>
          <a:p>
            <a:pPr marL="800100" lvl="1" indent="-342900" algn="l" eaLnBrk="1" hangingPunct="1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Wavelets</a:t>
            </a:r>
          </a:p>
          <a:p>
            <a:pPr marL="342900" indent="-342900" algn="l" eaLnBrk="1" hangingPunct="1"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performance in these papers is similar to JPEG2000 (except the VQ option – see next)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782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37122</TotalTime>
  <Words>2247</Words>
  <Application>Microsoft Office PowerPoint</Application>
  <PresentationFormat>On-screen Show (16:9)</PresentationFormat>
  <Paragraphs>489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Colonna MT</vt:lpstr>
      <vt:lpstr>Courier New</vt:lpstr>
      <vt:lpstr>Tahoma</vt:lpstr>
      <vt:lpstr>Times New Roman</vt:lpstr>
      <vt:lpstr>Wingdings</vt:lpstr>
      <vt:lpstr>Default Design</vt:lpstr>
      <vt:lpstr>Equation</vt:lpstr>
      <vt:lpstr>Image</vt:lpstr>
      <vt:lpstr>Sparse &amp; Redundant Representations  and Their Applications in  Signal and Image Processing  Face Image Compression</vt:lpstr>
      <vt:lpstr>Compressing Face Images:   Preliminaries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Compression Face Images:   Prior Work</vt:lpstr>
      <vt:lpstr>PowerPoint Presentation</vt:lpstr>
      <vt:lpstr>PowerPoint Presentation</vt:lpstr>
      <vt:lpstr>PowerPoint Presentation</vt:lpstr>
      <vt:lpstr>PowerPoint Presentation</vt:lpstr>
      <vt:lpstr>Compression: VQ vs. Sparseland</vt:lpstr>
      <vt:lpstr>PowerPoint Presentation</vt:lpstr>
      <vt:lpstr>PowerPoint Presentation</vt:lpstr>
      <vt:lpstr>PowerPoint Presentation</vt:lpstr>
      <vt:lpstr>PowerPoint Presentation</vt:lpstr>
      <vt:lpstr>The Proposed Compression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Compression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Deblocking: Artifacts Removal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Representations and the Basis Pursuit Algorithm</dc:title>
  <dc:creator>Michael Elad</dc:creator>
  <cp:lastModifiedBy>Adar Elad</cp:lastModifiedBy>
  <cp:revision>1703</cp:revision>
  <dcterms:created xsi:type="dcterms:W3CDTF">2002-10-21T21:14:30Z</dcterms:created>
  <dcterms:modified xsi:type="dcterms:W3CDTF">2019-01-01T06:36:43Z</dcterms:modified>
</cp:coreProperties>
</file>